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782" r:id="rId4"/>
    <p:sldId id="259" r:id="rId5"/>
    <p:sldId id="260" r:id="rId6"/>
    <p:sldId id="261" r:id="rId7"/>
    <p:sldId id="262" r:id="rId8"/>
    <p:sldId id="755" r:id="rId9"/>
    <p:sldId id="784" r:id="rId10"/>
    <p:sldId id="849" r:id="rId11"/>
    <p:sldId id="790" r:id="rId12"/>
    <p:sldId id="850" r:id="rId13"/>
    <p:sldId id="834" r:id="rId14"/>
    <p:sldId id="835" r:id="rId15"/>
    <p:sldId id="832" r:id="rId16"/>
    <p:sldId id="851" r:id="rId17"/>
    <p:sldId id="823" r:id="rId18"/>
    <p:sldId id="837" r:id="rId19"/>
    <p:sldId id="852" r:id="rId20"/>
    <p:sldId id="839" r:id="rId21"/>
    <p:sldId id="840" r:id="rId22"/>
    <p:sldId id="841" r:id="rId23"/>
    <p:sldId id="853" r:id="rId24"/>
    <p:sldId id="843" r:id="rId25"/>
    <p:sldId id="844" r:id="rId26"/>
    <p:sldId id="854" r:id="rId27"/>
    <p:sldId id="846" r:id="rId28"/>
    <p:sldId id="815" r:id="rId29"/>
    <p:sldId id="848" r:id="rId30"/>
    <p:sldId id="585" r:id="rId31"/>
    <p:sldId id="407" r:id="rId32"/>
    <p:sldId id="417" r:id="rId33"/>
    <p:sldId id="281" r:id="rId34"/>
    <p:sldId id="275" r:id="rId35"/>
    <p:sldId id="276" r:id="rId36"/>
    <p:sldId id="277" r:id="rId37"/>
    <p:sldId id="278" r:id="rId38"/>
    <p:sldId id="283" r:id="rId39"/>
    <p:sldId id="284" r:id="rId40"/>
    <p:sldId id="309" r:id="rId41"/>
    <p:sldId id="310" r:id="rId42"/>
    <p:sldId id="288" r:id="rId43"/>
    <p:sldId id="289" r:id="rId44"/>
    <p:sldId id="581" r:id="rId45"/>
    <p:sldId id="312" r:id="rId46"/>
    <p:sldId id="313" r:id="rId47"/>
    <p:sldId id="31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9/1/2022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1/09/2022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825353" y="5943600"/>
            <a:ext cx="7632847" cy="769441"/>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05 Safar 1444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02 September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2542" y="2164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1668959"/>
            <a:ext cx="9144000" cy="769441"/>
          </a:xfrm>
          <a:prstGeom prst="rect">
            <a:avLst/>
          </a:prstGeom>
          <a:noFill/>
        </p:spPr>
        <p:txBody>
          <a:bodyPr wrap="square" lIns="91440" tIns="45720" rIns="91440" bIns="45720">
            <a:spAutoFit/>
          </a:bodyPr>
          <a:lstStyle/>
          <a:p>
            <a:pPr algn="ctr"/>
            <a:r>
              <a:rPr lang="en-US" sz="4400" b="1" dirty="0" err="1">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Jabatan</a:t>
            </a:r>
            <a:r>
              <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 H</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al </a:t>
            </a:r>
            <a:r>
              <a:rPr lang="en-US" sz="4400" b="1" dirty="0" err="1">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E</a:t>
            </a:r>
            <a:r>
              <a:rPr lang="en-US" sz="4400" b="1" dirty="0" err="1"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hwal</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 </a:t>
            </a:r>
            <a:r>
              <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A</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gama </a:t>
            </a:r>
            <a:r>
              <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T</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erengganu</a:t>
            </a:r>
            <a:endPar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endParaRPr>
          </a:p>
        </p:txBody>
      </p:sp>
      <p:sp>
        <p:nvSpPr>
          <p:cNvPr id="9" name="Rectangle 5"/>
          <p:cNvSpPr txBox="1">
            <a:spLocks noChangeArrowheads="1"/>
          </p:cNvSpPr>
          <p:nvPr/>
        </p:nvSpPr>
        <p:spPr>
          <a:xfrm>
            <a:off x="2362200" y="2514600"/>
            <a:ext cx="4495800" cy="685800"/>
          </a:xfrm>
          <a:prstGeom prst="rect">
            <a:avLst/>
          </a:prstGeom>
          <a:solidFill>
            <a:schemeClr val="bg1">
              <a:lumMod val="95000"/>
              <a:alpha val="33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cs typeface="Arial" pitchFamily="34" charset="0"/>
              </a:rPr>
              <a:t>KHUTBAH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cs typeface="Arial" pitchFamily="34" charset="0"/>
              </a:rPr>
              <a:t>MULTIMEDIA </a:t>
            </a:r>
          </a:p>
          <a:p>
            <a:pPr marL="0" indent="0" algn="ctr">
              <a:buNone/>
            </a:pPr>
            <a:r>
              <a:rPr lang="ms-MY" sz="18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rPr>
              <a:t>Siri</a:t>
            </a:r>
            <a:r>
              <a:rPr lang="ms-MY" sz="1800" b="1"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rPr>
              <a:t>: </a:t>
            </a:r>
            <a:r>
              <a:rPr lang="ms-MY" sz="18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rPr>
              <a:t>35 / 2022</a:t>
            </a:r>
            <a:endParaRPr lang="en-US" sz="1800" b="1"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endParaRPr>
          </a:p>
        </p:txBody>
      </p:sp>
      <p:sp>
        <p:nvSpPr>
          <p:cNvPr id="2" name="Rectangle 1"/>
          <p:cNvSpPr/>
          <p:nvPr/>
        </p:nvSpPr>
        <p:spPr>
          <a:xfrm>
            <a:off x="651815" y="3733800"/>
            <a:ext cx="8034985" cy="1938992"/>
          </a:xfrm>
          <a:prstGeom prst="rect">
            <a:avLst/>
          </a:prstGeom>
        </p:spPr>
        <p:txBody>
          <a:bodyPr wrap="squar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fi-FI" sz="6000" b="1" spc="50" dirty="0">
                <a:ln w="11430"/>
                <a:solidFill>
                  <a:srgbClr val="FF0000"/>
                </a:solidFill>
                <a:effectLst>
                  <a:glow rad="228600">
                    <a:schemeClr val="tx1">
                      <a:alpha val="40000"/>
                    </a:schemeClr>
                  </a:glow>
                  <a:outerShdw blurRad="75057" dist="38100" dir="5400000" sy="-20000" rotWithShape="0">
                    <a:prstClr val="black">
                      <a:alpha val="25000"/>
                    </a:prstClr>
                  </a:outerShdw>
                </a:effectLst>
                <a:latin typeface="AR JULIAN" pitchFamily="2" charset="0"/>
              </a:rPr>
              <a:t>KUNCI </a:t>
            </a:r>
          </a:p>
          <a:p>
            <a:pPr algn="ctr"/>
            <a:r>
              <a:rPr lang="fi-FI" sz="6000" b="1" spc="50" dirty="0" smtClean="0">
                <a:ln w="11430"/>
                <a:solidFill>
                  <a:srgbClr val="FF0000"/>
                </a:solidFill>
                <a:effectLst>
                  <a:glow rad="228600">
                    <a:schemeClr val="tx1">
                      <a:alpha val="40000"/>
                    </a:schemeClr>
                  </a:glow>
                  <a:outerShdw blurRad="75057" dist="38100" dir="5400000" sy="-20000" rotWithShape="0">
                    <a:prstClr val="black">
                      <a:alpha val="25000"/>
                    </a:prstClr>
                  </a:outerShdw>
                </a:effectLst>
                <a:latin typeface="AR JULIAN" pitchFamily="2" charset="0"/>
              </a:rPr>
              <a:t>PEMBUKA </a:t>
            </a:r>
            <a:r>
              <a:rPr lang="fi-FI" sz="6000" b="1" spc="50" dirty="0">
                <a:ln w="11430"/>
                <a:solidFill>
                  <a:srgbClr val="FF0000"/>
                </a:solidFill>
                <a:effectLst>
                  <a:glow rad="228600">
                    <a:schemeClr val="tx1">
                      <a:alpha val="40000"/>
                    </a:schemeClr>
                  </a:glow>
                  <a:outerShdw blurRad="75057" dist="38100" dir="5400000" sy="-20000" rotWithShape="0">
                    <a:prstClr val="black">
                      <a:alpha val="25000"/>
                    </a:prstClr>
                  </a:outerShdw>
                </a:effectLst>
                <a:latin typeface="AR JULIAN" pitchFamily="2" charset="0"/>
              </a:rPr>
              <a:t>REZEKI</a:t>
            </a:r>
            <a:endParaRPr lang="fi-FI" sz="6000" b="1" spc="50" dirty="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endParaRPr>
          </a:p>
        </p:txBody>
      </p:sp>
    </p:spTree>
    <p:extLst>
      <p:ext uri="{BB962C8B-B14F-4D97-AF65-F5344CB8AC3E}">
        <p14:creationId xmlns:p14="http://schemas.microsoft.com/office/powerpoint/2010/main" val="3558973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537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ight Arrow 9"/>
          <p:cNvSpPr/>
          <p:nvPr/>
        </p:nvSpPr>
        <p:spPr>
          <a:xfrm rot="5400000">
            <a:off x="5966460" y="1143000"/>
            <a:ext cx="457200" cy="7620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C00000"/>
              </a:solidFill>
            </a:endParaRPr>
          </a:p>
        </p:txBody>
      </p:sp>
      <p:sp>
        <p:nvSpPr>
          <p:cNvPr id="11" name="Rounded Rectangle 10"/>
          <p:cNvSpPr/>
          <p:nvPr/>
        </p:nvSpPr>
        <p:spPr>
          <a:xfrm>
            <a:off x="4267200" y="249555"/>
            <a:ext cx="4648200" cy="1045845"/>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00" b="1" dirty="0" smtClean="0">
                <a:ln w="1905"/>
                <a:solidFill>
                  <a:schemeClr val="tx1"/>
                </a:solidFill>
                <a:effectLst>
                  <a:innerShdw blurRad="69850" dist="43180" dir="5400000">
                    <a:srgbClr val="000000">
                      <a:alpha val="65000"/>
                    </a:srgbClr>
                  </a:innerShdw>
                </a:effectLst>
              </a:rPr>
              <a:t>Melaksanakan </a:t>
            </a:r>
            <a:r>
              <a:rPr lang="fi-FI" sz="2600" b="1" dirty="0">
                <a:ln w="1905"/>
                <a:solidFill>
                  <a:schemeClr val="tx1"/>
                </a:solidFill>
                <a:effectLst>
                  <a:innerShdw blurRad="69850" dist="43180" dir="5400000">
                    <a:srgbClr val="000000">
                      <a:alpha val="65000"/>
                    </a:srgbClr>
                  </a:innerShdw>
                </a:effectLst>
              </a:rPr>
              <a:t>perintah Allah dan menjauhi larangannya</a:t>
            </a:r>
            <a:endParaRPr lang="en-US" sz="2600" b="1" dirty="0">
              <a:ln w="1905"/>
              <a:solidFill>
                <a:schemeClr val="tx1"/>
              </a:solidFill>
              <a:effectLst>
                <a:innerShdw blurRad="69850" dist="43180" dir="5400000">
                  <a:srgbClr val="000000">
                    <a:alpha val="65000"/>
                  </a:srgbClr>
                </a:innerShdw>
              </a:effectLst>
            </a:endParaRPr>
          </a:p>
        </p:txBody>
      </p:sp>
      <p:sp>
        <p:nvSpPr>
          <p:cNvPr id="7" name="Cloud 6"/>
          <p:cNvSpPr/>
          <p:nvPr/>
        </p:nvSpPr>
        <p:spPr>
          <a:xfrm>
            <a:off x="270510" y="381000"/>
            <a:ext cx="4267200" cy="81915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Ketaqwaan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ounded Rectangle 12"/>
          <p:cNvSpPr/>
          <p:nvPr/>
        </p:nvSpPr>
        <p:spPr>
          <a:xfrm>
            <a:off x="1908810" y="1784985"/>
            <a:ext cx="5711190" cy="882015"/>
          </a:xfrm>
          <a:prstGeom prst="roundRect">
            <a:avLst/>
          </a:prstGeom>
          <a:solidFill>
            <a:schemeClr val="bg1"/>
          </a:solid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ln w="1905"/>
                <a:solidFill>
                  <a:srgbClr val="C00000"/>
                </a:solidFill>
                <a:effectLst>
                  <a:innerShdw blurRad="69850" dist="43180" dir="5400000">
                    <a:srgbClr val="000000">
                      <a:alpha val="65000"/>
                    </a:srgbClr>
                  </a:innerShdw>
                </a:effectLst>
              </a:rPr>
              <a:t>Semakin maksiat dijauhi, semakin terbuka luaslah pintu kemurahan rezeki</a:t>
            </a:r>
            <a:endParaRPr lang="en-US" sz="2400" b="1" dirty="0">
              <a:ln w="1905"/>
              <a:solidFill>
                <a:srgbClr val="C00000"/>
              </a:solidFill>
              <a:effectLst>
                <a:innerShdw blurRad="69850" dist="43180" dir="5400000">
                  <a:srgbClr val="000000">
                    <a:alpha val="65000"/>
                  </a:srgbClr>
                </a:innerShdw>
              </a:effectLst>
            </a:endParaRPr>
          </a:p>
        </p:txBody>
      </p:sp>
      <p:sp>
        <p:nvSpPr>
          <p:cNvPr id="15" name="Rounded Rectangle 14"/>
          <p:cNvSpPr/>
          <p:nvPr/>
        </p:nvSpPr>
        <p:spPr>
          <a:xfrm>
            <a:off x="304800" y="4191000"/>
            <a:ext cx="7543800" cy="1295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00" b="1" dirty="0" smtClean="0">
                <a:ln w="1905"/>
                <a:solidFill>
                  <a:schemeClr val="tx1"/>
                </a:solidFill>
                <a:effectLst>
                  <a:innerShdw blurRad="69850" dist="43180" dir="5400000">
                    <a:srgbClr val="000000">
                      <a:alpha val="65000"/>
                    </a:srgbClr>
                  </a:innerShdw>
                </a:effectLst>
              </a:rPr>
              <a:t>Sebagaimana </a:t>
            </a:r>
            <a:r>
              <a:rPr lang="fi-FI" sz="2600" b="1" dirty="0">
                <a:ln w="1905"/>
                <a:solidFill>
                  <a:schemeClr val="tx1"/>
                </a:solidFill>
                <a:effectLst>
                  <a:innerShdw blurRad="69850" dist="43180" dir="5400000">
                    <a:srgbClr val="000000">
                      <a:alpha val="65000"/>
                    </a:srgbClr>
                  </a:innerShdw>
                </a:effectLst>
              </a:rPr>
              <a:t>ketaqwaan kepada Allah mengundang rezeki yang luas, demikianlah juga menjauhi ketaqwaan bermakna menjemput </a:t>
            </a:r>
            <a:r>
              <a:rPr lang="fi-FI" sz="2600" b="1" dirty="0" smtClean="0">
                <a:ln w="1905"/>
                <a:solidFill>
                  <a:schemeClr val="tx1"/>
                </a:solidFill>
                <a:effectLst>
                  <a:innerShdw blurRad="69850" dist="43180" dir="5400000">
                    <a:srgbClr val="000000">
                      <a:alpha val="65000"/>
                    </a:srgbClr>
                  </a:innerShdw>
                </a:effectLst>
              </a:rPr>
              <a:t>kefaqiran</a:t>
            </a:r>
          </a:p>
        </p:txBody>
      </p:sp>
      <p:sp>
        <p:nvSpPr>
          <p:cNvPr id="16" name="Bent Arrow 15"/>
          <p:cNvSpPr/>
          <p:nvPr/>
        </p:nvSpPr>
        <p:spPr>
          <a:xfrm rot="5400000">
            <a:off x="5560695" y="2893695"/>
            <a:ext cx="838200" cy="1604010"/>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rot="5400000">
            <a:off x="5789295" y="2741295"/>
            <a:ext cx="2286000" cy="3509010"/>
          </a:xfrm>
          <a:prstGeom prst="bentArrow">
            <a:avLst>
              <a:gd name="adj1" fmla="val 6613"/>
              <a:gd name="adj2" fmla="val 12903"/>
              <a:gd name="adj3" fmla="val 13387"/>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4" name="Cloud 13"/>
          <p:cNvSpPr/>
          <p:nvPr/>
        </p:nvSpPr>
        <p:spPr>
          <a:xfrm>
            <a:off x="270510" y="2971800"/>
            <a:ext cx="5063490" cy="10668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Dalam</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kitab</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Jawab</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al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Kafi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
        <p:nvSpPr>
          <p:cNvPr id="17" name="Rounded Rectangle 16"/>
          <p:cNvSpPr/>
          <p:nvPr/>
        </p:nvSpPr>
        <p:spPr>
          <a:xfrm>
            <a:off x="2133600" y="5638800"/>
            <a:ext cx="6553200" cy="100584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00" b="1" dirty="0" smtClean="0">
                <a:ln w="1905"/>
                <a:solidFill>
                  <a:schemeClr val="tx1"/>
                </a:solidFill>
                <a:effectLst>
                  <a:innerShdw blurRad="69850" dist="43180" dir="5400000">
                    <a:srgbClr val="000000">
                      <a:alpha val="65000"/>
                    </a:srgbClr>
                  </a:innerShdw>
                </a:effectLst>
              </a:rPr>
              <a:t>Tiada </a:t>
            </a:r>
            <a:r>
              <a:rPr lang="fi-FI" sz="2600" b="1" dirty="0">
                <a:ln w="1905"/>
                <a:solidFill>
                  <a:schemeClr val="tx1"/>
                </a:solidFill>
                <a:effectLst>
                  <a:innerShdw blurRad="69850" dist="43180" dir="5400000">
                    <a:srgbClr val="000000">
                      <a:alpha val="65000"/>
                    </a:srgbClr>
                  </a:innerShdw>
                </a:effectLst>
              </a:rPr>
              <a:t>semujarab meninggalkan maksiat untuk menjemput rezeki yang </a:t>
            </a:r>
            <a:r>
              <a:rPr lang="fi-FI" sz="2600" b="1" dirty="0" smtClean="0">
                <a:ln w="1905"/>
                <a:solidFill>
                  <a:schemeClr val="tx1"/>
                </a:solidFill>
                <a:effectLst>
                  <a:innerShdw blurRad="69850" dist="43180" dir="5400000">
                    <a:srgbClr val="000000">
                      <a:alpha val="65000"/>
                    </a:srgbClr>
                  </a:innerShdw>
                </a:effectLst>
              </a:rPr>
              <a:t>melimpah</a:t>
            </a:r>
            <a:endParaRPr lang="en-US" sz="26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97249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Curved Right Arrow 7"/>
          <p:cNvSpPr/>
          <p:nvPr/>
        </p:nvSpPr>
        <p:spPr>
          <a:xfrm>
            <a:off x="457200" y="533400"/>
            <a:ext cx="1143000" cy="191262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 name="Plaque 5"/>
          <p:cNvSpPr/>
          <p:nvPr/>
        </p:nvSpPr>
        <p:spPr>
          <a:xfrm>
            <a:off x="1371600" y="228600"/>
            <a:ext cx="6629400" cy="899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Antara pedoman al-Quran tentang kunci pembuka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rezeki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ounded Rectangle 8"/>
          <p:cNvSpPr/>
          <p:nvPr/>
        </p:nvSpPr>
        <p:spPr>
          <a:xfrm>
            <a:off x="2437923" y="2320290"/>
            <a:ext cx="4359593" cy="141351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w="1905"/>
                <a:solidFill>
                  <a:srgbClr val="C00000"/>
                </a:solidFill>
                <a:effectLst>
                  <a:innerShdw blurRad="69850" dist="43180" dir="5400000">
                    <a:srgbClr val="000000">
                      <a:alpha val="65000"/>
                    </a:srgbClr>
                  </a:innerShdw>
                </a:effectLst>
              </a:rPr>
              <a:t>Beristighfar</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Memohon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ampun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bertaubat</a:t>
            </a:r>
            <a:r>
              <a:rPr lang="en-US" sz="3200" b="1" dirty="0">
                <a:ln w="1905"/>
                <a:solidFill>
                  <a:srgbClr val="C00000"/>
                </a:solidFill>
                <a:effectLst>
                  <a:innerShdw blurRad="69850" dist="43180" dir="5400000">
                    <a:srgbClr val="000000">
                      <a:alpha val="65000"/>
                    </a:srgbClr>
                  </a:innerShdw>
                </a:effectLst>
              </a:rPr>
              <a:t>)</a:t>
            </a:r>
          </a:p>
        </p:txBody>
      </p:sp>
      <p:sp>
        <p:nvSpPr>
          <p:cNvPr id="12" name="Cloud 11"/>
          <p:cNvSpPr/>
          <p:nvPr/>
        </p:nvSpPr>
        <p:spPr>
          <a:xfrm>
            <a:off x="1535430" y="19050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47023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21000" b="-21000"/>
          </a:stretch>
        </a:blipFill>
        <a:effectLst/>
      </p:bgPr>
    </p:bg>
    <p:spTree>
      <p:nvGrpSpPr>
        <p:cNvPr id="1" name=""/>
        <p:cNvGrpSpPr/>
        <p:nvPr/>
      </p:nvGrpSpPr>
      <p:grpSpPr>
        <a:xfrm>
          <a:off x="0" y="0"/>
          <a:ext cx="0" cy="0"/>
          <a:chOff x="0" y="0"/>
          <a:chExt cx="0" cy="0"/>
        </a:xfrm>
      </p:grpSpPr>
      <p:sp>
        <p:nvSpPr>
          <p:cNvPr id="6" name="Plaque 5"/>
          <p:cNvSpPr/>
          <p:nvPr/>
        </p:nvSpPr>
        <p:spPr>
          <a:xfrm>
            <a:off x="495300" y="1447800"/>
            <a:ext cx="8229600" cy="609600"/>
          </a:xfrm>
          <a:prstGeom prst="plaque">
            <a:avLst>
              <a:gd name="adj" fmla="val 50000"/>
            </a:avLst>
          </a:prstGeom>
          <a:solidFill>
            <a:schemeClr val="bg1">
              <a:lumMod val="85000"/>
            </a:schemeClr>
          </a:solidFill>
          <a:ln w="47625">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400" b="1" spc="300" dirty="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Sabda Nabi Muhammad </a:t>
            </a:r>
            <a:r>
              <a:rPr lang="ms-MY" sz="2400" b="1" spc="300" dirty="0" smtClean="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SAW</a:t>
            </a:r>
            <a:r>
              <a:rPr lang="en-US" sz="2400" b="1" spc="300" dirty="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 </a:t>
            </a:r>
            <a:r>
              <a:rPr lang="en-US" sz="2400" b="1" spc="300" dirty="0" smtClean="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a:t>
            </a:r>
            <a:endParaRPr lang="ms-MY" sz="2400" b="1" spc="300" dirty="0" smtClean="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endParaRPr>
          </a:p>
        </p:txBody>
      </p:sp>
      <p:sp>
        <p:nvSpPr>
          <p:cNvPr id="7" name="Rectangle 6"/>
          <p:cNvSpPr/>
          <p:nvPr/>
        </p:nvSpPr>
        <p:spPr>
          <a:xfrm>
            <a:off x="533400" y="3623608"/>
            <a:ext cx="8153400" cy="1938992"/>
          </a:xfrm>
          <a:prstGeom prst="rect">
            <a:avLst/>
          </a:prstGeom>
        </p:spPr>
        <p:txBody>
          <a:bodyPr wrap="square">
            <a:spAutoFit/>
          </a:bodyPr>
          <a:lstStyle/>
          <a:p>
            <a:pPr algn="just"/>
            <a:r>
              <a:rPr lang="en-US" sz="4000" b="1" dirty="0">
                <a:solidFill>
                  <a:srgbClr val="002060"/>
                </a:solidFill>
              </a:rPr>
              <a:t>Yang </a:t>
            </a:r>
            <a:r>
              <a:rPr lang="en-US" sz="4000" b="1" dirty="0" err="1" smtClean="0">
                <a:solidFill>
                  <a:srgbClr val="002060"/>
                </a:solidFill>
              </a:rPr>
              <a:t>bermaksud</a:t>
            </a:r>
            <a:r>
              <a:rPr lang="en-US" sz="4000" b="1" dirty="0" smtClean="0">
                <a:solidFill>
                  <a:srgbClr val="002060"/>
                </a:solidFill>
              </a:rPr>
              <a:t> </a:t>
            </a:r>
            <a:r>
              <a:rPr lang="en-US" sz="4000" b="1" dirty="0" smtClean="0">
                <a:solidFill>
                  <a:srgbClr val="20431D"/>
                </a:solidFill>
              </a:rPr>
              <a:t>: </a:t>
            </a:r>
            <a:r>
              <a:rPr lang="en-US" sz="4000" b="1" dirty="0">
                <a:solidFill>
                  <a:srgbClr val="20431D"/>
                </a:solidFill>
              </a:rPr>
              <a:t>“</a:t>
            </a:r>
            <a:r>
              <a:rPr lang="en-US" sz="4000" b="1" dirty="0" err="1">
                <a:solidFill>
                  <a:srgbClr val="20431D"/>
                </a:solidFill>
              </a:rPr>
              <a:t>Seseorang</a:t>
            </a:r>
            <a:r>
              <a:rPr lang="en-US" sz="4000" b="1" dirty="0">
                <a:solidFill>
                  <a:srgbClr val="20431D"/>
                </a:solidFill>
              </a:rPr>
              <a:t> </a:t>
            </a:r>
            <a:r>
              <a:rPr lang="en-US" sz="4000" b="1" dirty="0" err="1">
                <a:solidFill>
                  <a:srgbClr val="20431D"/>
                </a:solidFill>
              </a:rPr>
              <a:t>hamba</a:t>
            </a:r>
            <a:r>
              <a:rPr lang="en-US" sz="4000" b="1" dirty="0">
                <a:solidFill>
                  <a:srgbClr val="20431D"/>
                </a:solidFill>
              </a:rPr>
              <a:t> </a:t>
            </a:r>
            <a:r>
              <a:rPr lang="en-US" sz="4000" b="1" dirty="0" err="1">
                <a:solidFill>
                  <a:srgbClr val="20431D"/>
                </a:solidFill>
              </a:rPr>
              <a:t>itu</a:t>
            </a:r>
            <a:r>
              <a:rPr lang="en-US" sz="4000" b="1" dirty="0">
                <a:solidFill>
                  <a:srgbClr val="20431D"/>
                </a:solidFill>
              </a:rPr>
              <a:t> </a:t>
            </a:r>
            <a:r>
              <a:rPr lang="en-US" sz="4000" b="1" dirty="0" err="1">
                <a:solidFill>
                  <a:srgbClr val="20431D"/>
                </a:solidFill>
              </a:rPr>
              <a:t>tersekat</a:t>
            </a:r>
            <a:r>
              <a:rPr lang="en-US" sz="4000" b="1" dirty="0">
                <a:solidFill>
                  <a:srgbClr val="20431D"/>
                </a:solidFill>
              </a:rPr>
              <a:t> </a:t>
            </a:r>
            <a:r>
              <a:rPr lang="en-US" sz="4000" b="1" dirty="0" err="1">
                <a:solidFill>
                  <a:srgbClr val="20431D"/>
                </a:solidFill>
              </a:rPr>
              <a:t>rezekinya</a:t>
            </a:r>
            <a:r>
              <a:rPr lang="en-US" sz="4000" b="1" dirty="0">
                <a:solidFill>
                  <a:srgbClr val="20431D"/>
                </a:solidFill>
              </a:rPr>
              <a:t> </a:t>
            </a:r>
            <a:r>
              <a:rPr lang="en-US" sz="4000" b="1" dirty="0" err="1">
                <a:solidFill>
                  <a:srgbClr val="20431D"/>
                </a:solidFill>
              </a:rPr>
              <a:t>kerana</a:t>
            </a:r>
            <a:r>
              <a:rPr lang="en-US" sz="4000" b="1" dirty="0">
                <a:solidFill>
                  <a:srgbClr val="20431D"/>
                </a:solidFill>
              </a:rPr>
              <a:t> </a:t>
            </a:r>
            <a:r>
              <a:rPr lang="en-US" sz="4000" b="1" dirty="0" err="1">
                <a:solidFill>
                  <a:srgbClr val="20431D"/>
                </a:solidFill>
              </a:rPr>
              <a:t>dosa</a:t>
            </a:r>
            <a:r>
              <a:rPr lang="en-US" sz="4000" b="1" dirty="0">
                <a:solidFill>
                  <a:srgbClr val="20431D"/>
                </a:solidFill>
              </a:rPr>
              <a:t> yang </a:t>
            </a:r>
            <a:r>
              <a:rPr lang="en-US" sz="4000" b="1" dirty="0" err="1">
                <a:solidFill>
                  <a:srgbClr val="20431D"/>
                </a:solidFill>
              </a:rPr>
              <a:t>dilakukannya</a:t>
            </a:r>
            <a:r>
              <a:rPr lang="en-US" sz="4000" b="1" dirty="0">
                <a:solidFill>
                  <a:srgbClr val="20431D"/>
                </a:solidFill>
              </a:rPr>
              <a:t>.”</a:t>
            </a:r>
          </a:p>
        </p:txBody>
      </p:sp>
      <p:sp>
        <p:nvSpPr>
          <p:cNvPr id="8" name="Rounded Rectangle 7"/>
          <p:cNvSpPr/>
          <p:nvPr/>
        </p:nvSpPr>
        <p:spPr>
          <a:xfrm>
            <a:off x="2133600" y="304800"/>
            <a:ext cx="5105400" cy="533400"/>
          </a:xfrm>
          <a:prstGeom prst="roundRect">
            <a:avLst/>
          </a:prstGeom>
          <a:solidFill>
            <a:schemeClr val="bg1"/>
          </a:solid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ln w="1905"/>
                <a:solidFill>
                  <a:srgbClr val="C00000"/>
                </a:solidFill>
                <a:effectLst>
                  <a:innerShdw blurRad="69850" dist="43180" dir="5400000">
                    <a:srgbClr val="000000">
                      <a:alpha val="65000"/>
                    </a:srgbClr>
                  </a:innerShdw>
                </a:effectLst>
              </a:rPr>
              <a:t>Dosa punca utama kesempitan rezeki</a:t>
            </a:r>
            <a:endParaRPr lang="en-US" sz="2400" b="1" dirty="0">
              <a:ln w="1905"/>
              <a:solidFill>
                <a:srgbClr val="C00000"/>
              </a:solidFill>
              <a:effectLst>
                <a:innerShdw blurRad="69850" dist="43180" dir="5400000">
                  <a:srgbClr val="000000">
                    <a:alpha val="65000"/>
                  </a:srgbClr>
                </a:innerShdw>
              </a:effectLst>
            </a:endParaRPr>
          </a:p>
        </p:txBody>
      </p:sp>
      <p:sp>
        <p:nvSpPr>
          <p:cNvPr id="9" name="Rectangle 8"/>
          <p:cNvSpPr/>
          <p:nvPr/>
        </p:nvSpPr>
        <p:spPr>
          <a:xfrm>
            <a:off x="6095999" y="6096000"/>
            <a:ext cx="2667001" cy="369332"/>
          </a:xfrm>
          <a:prstGeom prst="rect">
            <a:avLst/>
          </a:prstGeom>
          <a:solidFill>
            <a:schemeClr val="bg1">
              <a:lumMod val="85000"/>
            </a:schemeClr>
          </a:solidFill>
        </p:spPr>
        <p:txBody>
          <a:bodyPr wrap="square">
            <a:spAutoFit/>
          </a:bodyPr>
          <a:lstStyle/>
          <a:p>
            <a:r>
              <a:rPr lang="ms-MY" b="1" dirty="0" smtClean="0"/>
              <a:t> ( Hadis riwayat Ahmad )</a:t>
            </a:r>
            <a:endParaRPr lang="en-US" b="1" dirty="0"/>
          </a:p>
        </p:txBody>
      </p:sp>
      <p:sp>
        <p:nvSpPr>
          <p:cNvPr id="2" name="Rectangle 1"/>
          <p:cNvSpPr/>
          <p:nvPr/>
        </p:nvSpPr>
        <p:spPr>
          <a:xfrm>
            <a:off x="609600" y="2429470"/>
            <a:ext cx="8028160" cy="923330"/>
          </a:xfrm>
          <a:prstGeom prst="rect">
            <a:avLst/>
          </a:prstGeom>
        </p:spPr>
        <p:txBody>
          <a:bodyPr wrap="none">
            <a:spAutoFit/>
          </a:bodyPr>
          <a:lstStyle/>
          <a:p>
            <a:r>
              <a:rPr lang="ar-SA" sz="5400" b="1" dirty="0" smtClean="0"/>
              <a:t>إِنَّ الْعَبْدَ لَيُحْرَمُ الرِّزْقَ بِالذَّنْبِ يُصِيبُهُ</a:t>
            </a:r>
            <a:endParaRPr lang="en-US" sz="5400" dirty="0"/>
          </a:p>
        </p:txBody>
      </p:sp>
    </p:spTree>
    <p:extLst>
      <p:ext uri="{BB962C8B-B14F-4D97-AF65-F5344CB8AC3E}">
        <p14:creationId xmlns:p14="http://schemas.microsoft.com/office/powerpoint/2010/main" val="111339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396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p:nvSpPr>
        <p:spPr>
          <a:xfrm>
            <a:off x="304800" y="1219200"/>
            <a:ext cx="8534400" cy="5181600"/>
          </a:xfrm>
          <a:prstGeom prst="roundRect">
            <a:avLst/>
          </a:prstGeom>
          <a:solidFill>
            <a:schemeClr val="accent6">
              <a:lumMod val="20000"/>
              <a:lumOff val="80000"/>
              <a:alpha val="92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1905"/>
                <a:solidFill>
                  <a:schemeClr val="tx1"/>
                </a:solidFill>
                <a:effectLst>
                  <a:innerShdw blurRad="69850" dist="43180" dir="5400000">
                    <a:srgbClr val="000000">
                      <a:alpha val="65000"/>
                    </a:srgbClr>
                  </a:innerShdw>
                </a:effectLst>
              </a:rPr>
              <a:t>Datangnya</a:t>
            </a:r>
            <a:r>
              <a:rPr lang="en-US" sz="2800" dirty="0" smtClean="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seseorang</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kepada</a:t>
            </a:r>
            <a:r>
              <a:rPr lang="en-US" sz="2800" dirty="0">
                <a:ln w="1905"/>
                <a:solidFill>
                  <a:schemeClr val="tx1"/>
                </a:solidFill>
                <a:effectLst>
                  <a:innerShdw blurRad="69850" dist="43180" dir="5400000">
                    <a:srgbClr val="000000">
                      <a:alpha val="65000"/>
                    </a:srgbClr>
                  </a:innerShdw>
                </a:effectLst>
              </a:rPr>
              <a:t> al-</a:t>
            </a:r>
            <a:r>
              <a:rPr lang="en-US" sz="2800" dirty="0" err="1">
                <a:ln w="1905"/>
                <a:solidFill>
                  <a:schemeClr val="tx1"/>
                </a:solidFill>
                <a:effectLst>
                  <a:innerShdw blurRad="69850" dist="43180" dir="5400000">
                    <a:srgbClr val="000000">
                      <a:alpha val="65000"/>
                    </a:srgbClr>
                  </a:innerShdw>
                </a:effectLst>
              </a:rPr>
              <a:t>Hasan</a:t>
            </a:r>
            <a:r>
              <a:rPr lang="en-US" sz="2800" dirty="0">
                <a:ln w="1905"/>
                <a:solidFill>
                  <a:schemeClr val="tx1"/>
                </a:solidFill>
                <a:effectLst>
                  <a:innerShdw blurRad="69850" dist="43180" dir="5400000">
                    <a:srgbClr val="000000">
                      <a:alpha val="65000"/>
                    </a:srgbClr>
                  </a:innerShdw>
                </a:effectLst>
              </a:rPr>
              <a:t> al-</a:t>
            </a:r>
            <a:r>
              <a:rPr lang="en-US" sz="2800" dirty="0" err="1">
                <a:ln w="1905"/>
                <a:solidFill>
                  <a:schemeClr val="tx1"/>
                </a:solidFill>
                <a:effectLst>
                  <a:innerShdw blurRad="69850" dist="43180" dir="5400000">
                    <a:srgbClr val="000000">
                      <a:alpha val="65000"/>
                    </a:srgbClr>
                  </a:innerShdw>
                </a:effectLst>
              </a:rPr>
              <a:t>Basri</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beliau</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mengadu</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tentang</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tanahnya</a:t>
            </a:r>
            <a:r>
              <a:rPr lang="en-US" sz="2800" dirty="0">
                <a:ln w="1905"/>
                <a:solidFill>
                  <a:schemeClr val="tx1"/>
                </a:solidFill>
                <a:effectLst>
                  <a:innerShdw blurRad="69850" dist="43180" dir="5400000">
                    <a:srgbClr val="000000">
                      <a:alpha val="65000"/>
                    </a:srgbClr>
                  </a:innerShdw>
                </a:effectLst>
              </a:rPr>
              <a:t> yang </a:t>
            </a:r>
            <a:r>
              <a:rPr lang="en-US" sz="2800" dirty="0" err="1">
                <a:ln w="1905"/>
                <a:solidFill>
                  <a:schemeClr val="tx1"/>
                </a:solidFill>
                <a:effectLst>
                  <a:innerShdw blurRad="69850" dist="43180" dir="5400000">
                    <a:srgbClr val="000000">
                      <a:alpha val="65000"/>
                    </a:srgbClr>
                  </a:innerShdw>
                </a:effectLst>
              </a:rPr>
              <a:t>tidak</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subur</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lalu</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jawab</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Hasan</a:t>
            </a:r>
            <a:r>
              <a:rPr lang="en-US" sz="2800" dirty="0">
                <a:ln w="1905"/>
                <a:solidFill>
                  <a:schemeClr val="tx1"/>
                </a:solidFill>
                <a:effectLst>
                  <a:innerShdw blurRad="69850" dist="43180" dir="5400000">
                    <a:srgbClr val="000000">
                      <a:alpha val="65000"/>
                    </a:srgbClr>
                  </a:innerShdw>
                </a:effectLst>
              </a:rPr>
              <a:t> al-</a:t>
            </a:r>
            <a:r>
              <a:rPr lang="en-US" sz="2800" dirty="0" err="1">
                <a:ln w="1905"/>
                <a:solidFill>
                  <a:schemeClr val="tx1"/>
                </a:solidFill>
                <a:effectLst>
                  <a:innerShdw blurRad="69850" dist="43180" dir="5400000">
                    <a:srgbClr val="000000">
                      <a:alpha val="65000"/>
                    </a:srgbClr>
                  </a:innerShdw>
                </a:effectLst>
              </a:rPr>
              <a:t>Basri</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Beristighfarlah</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kepada</a:t>
            </a:r>
            <a:r>
              <a:rPr lang="en-US" sz="2800" dirty="0">
                <a:ln w="1905"/>
                <a:solidFill>
                  <a:schemeClr val="tx1"/>
                </a:solidFill>
                <a:effectLst>
                  <a:innerShdw blurRad="69850" dist="43180" dir="5400000">
                    <a:srgbClr val="000000">
                      <a:alpha val="65000"/>
                    </a:srgbClr>
                  </a:innerShdw>
                </a:effectLst>
              </a:rPr>
              <a:t> Allah”. </a:t>
            </a:r>
            <a:r>
              <a:rPr lang="en-US" sz="2800" dirty="0" err="1">
                <a:ln w="1905"/>
                <a:solidFill>
                  <a:schemeClr val="tx1"/>
                </a:solidFill>
                <a:effectLst>
                  <a:innerShdw blurRad="69850" dist="43180" dir="5400000">
                    <a:srgbClr val="000000">
                      <a:alpha val="65000"/>
                    </a:srgbClr>
                  </a:innerShdw>
                </a:effectLst>
              </a:rPr>
              <a:t>Datang</a:t>
            </a:r>
            <a:r>
              <a:rPr lang="en-US" sz="2800" dirty="0">
                <a:ln w="1905"/>
                <a:solidFill>
                  <a:schemeClr val="tx1"/>
                </a:solidFill>
                <a:effectLst>
                  <a:innerShdw blurRad="69850" dist="43180" dir="5400000">
                    <a:srgbClr val="000000">
                      <a:alpha val="65000"/>
                    </a:srgbClr>
                  </a:innerShdw>
                </a:effectLst>
              </a:rPr>
              <a:t> pula </a:t>
            </a:r>
            <a:r>
              <a:rPr lang="en-US" sz="2800" dirty="0" err="1">
                <a:ln w="1905"/>
                <a:solidFill>
                  <a:schemeClr val="tx1"/>
                </a:solidFill>
                <a:effectLst>
                  <a:innerShdw blurRad="69850" dist="43180" dir="5400000">
                    <a:srgbClr val="000000">
                      <a:alpha val="65000"/>
                    </a:srgbClr>
                  </a:innerShdw>
                </a:effectLst>
              </a:rPr>
              <a:t>seorang</a:t>
            </a:r>
            <a:r>
              <a:rPr lang="en-US" sz="2800" dirty="0">
                <a:ln w="1905"/>
                <a:solidFill>
                  <a:schemeClr val="tx1"/>
                </a:solidFill>
                <a:effectLst>
                  <a:innerShdw blurRad="69850" dist="43180" dir="5400000">
                    <a:srgbClr val="000000">
                      <a:alpha val="65000"/>
                    </a:srgbClr>
                  </a:innerShdw>
                </a:effectLst>
              </a:rPr>
              <a:t> yang lain </a:t>
            </a:r>
            <a:r>
              <a:rPr lang="en-US" sz="2800" dirty="0" err="1">
                <a:ln w="1905"/>
                <a:solidFill>
                  <a:schemeClr val="tx1"/>
                </a:solidFill>
                <a:effectLst>
                  <a:innerShdw blurRad="69850" dist="43180" dir="5400000">
                    <a:srgbClr val="000000">
                      <a:alpha val="65000"/>
                    </a:srgbClr>
                  </a:innerShdw>
                </a:effectLst>
              </a:rPr>
              <a:t>mengadu</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kemiskinan</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jawab</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beliau</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Beristighfarlah</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kepada</a:t>
            </a:r>
            <a:r>
              <a:rPr lang="en-US" sz="2800" dirty="0">
                <a:ln w="1905"/>
                <a:solidFill>
                  <a:schemeClr val="tx1"/>
                </a:solidFill>
                <a:effectLst>
                  <a:innerShdw blurRad="69850" dist="43180" dir="5400000">
                    <a:srgbClr val="000000">
                      <a:alpha val="65000"/>
                    </a:srgbClr>
                  </a:innerShdw>
                </a:effectLst>
              </a:rPr>
              <a:t> Allah”. </a:t>
            </a:r>
            <a:r>
              <a:rPr lang="en-US" sz="2800" dirty="0" err="1">
                <a:ln w="1905"/>
                <a:solidFill>
                  <a:schemeClr val="tx1"/>
                </a:solidFill>
                <a:effectLst>
                  <a:innerShdw blurRad="69850" dist="43180" dir="5400000">
                    <a:srgbClr val="000000">
                      <a:alpha val="65000"/>
                    </a:srgbClr>
                  </a:innerShdw>
                </a:effectLst>
              </a:rPr>
              <a:t>Datang</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lagi</a:t>
            </a:r>
            <a:r>
              <a:rPr lang="en-US" sz="2800" dirty="0">
                <a:ln w="1905"/>
                <a:solidFill>
                  <a:schemeClr val="tx1"/>
                </a:solidFill>
                <a:effectLst>
                  <a:innerShdw blurRad="69850" dist="43180" dir="5400000">
                    <a:srgbClr val="000000">
                      <a:alpha val="65000"/>
                    </a:srgbClr>
                  </a:innerShdw>
                </a:effectLst>
              </a:rPr>
              <a:t> yang lain </a:t>
            </a:r>
            <a:r>
              <a:rPr lang="en-US" sz="2800" dirty="0" err="1">
                <a:ln w="1905"/>
                <a:solidFill>
                  <a:schemeClr val="tx1"/>
                </a:solidFill>
                <a:effectLst>
                  <a:innerShdw blurRad="69850" dist="43180" dir="5400000">
                    <a:srgbClr val="000000">
                      <a:alpha val="65000"/>
                    </a:srgbClr>
                  </a:innerShdw>
                </a:effectLst>
              </a:rPr>
              <a:t>meminta</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berdoa</a:t>
            </a:r>
            <a:r>
              <a:rPr lang="en-US" sz="2800" dirty="0">
                <a:ln w="1905"/>
                <a:solidFill>
                  <a:schemeClr val="tx1"/>
                </a:solidFill>
                <a:effectLst>
                  <a:innerShdw blurRad="69850" dist="43180" dir="5400000">
                    <a:srgbClr val="000000">
                      <a:alpha val="65000"/>
                    </a:srgbClr>
                  </a:innerShdw>
                </a:effectLst>
              </a:rPr>
              <a:t> agar </a:t>
            </a:r>
            <a:r>
              <a:rPr lang="en-US" sz="2800" dirty="0" err="1">
                <a:ln w="1905"/>
                <a:solidFill>
                  <a:schemeClr val="tx1"/>
                </a:solidFill>
                <a:effectLst>
                  <a:innerShdw blurRad="69850" dist="43180" dir="5400000">
                    <a:srgbClr val="000000">
                      <a:alpha val="65000"/>
                    </a:srgbClr>
                  </a:innerShdw>
                </a:effectLst>
              </a:rPr>
              <a:t>direzekikan</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anak</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jawab</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beliau</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Beristighfarlah</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kepada</a:t>
            </a:r>
            <a:r>
              <a:rPr lang="en-US" sz="2800" dirty="0">
                <a:ln w="1905"/>
                <a:solidFill>
                  <a:schemeClr val="tx1"/>
                </a:solidFill>
                <a:effectLst>
                  <a:innerShdw blurRad="69850" dist="43180" dir="5400000">
                    <a:srgbClr val="000000">
                      <a:alpha val="65000"/>
                    </a:srgbClr>
                  </a:innerShdw>
                </a:effectLst>
              </a:rPr>
              <a:t> Allah”. </a:t>
            </a:r>
            <a:r>
              <a:rPr lang="en-US" sz="2800" dirty="0" err="1">
                <a:ln w="1905"/>
                <a:solidFill>
                  <a:schemeClr val="tx1"/>
                </a:solidFill>
                <a:effectLst>
                  <a:innerShdw blurRad="69850" dist="43180" dir="5400000">
                    <a:srgbClr val="000000">
                      <a:alpha val="65000"/>
                    </a:srgbClr>
                  </a:innerShdw>
                </a:effectLst>
              </a:rPr>
              <a:t>Lalu</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ditanya</a:t>
            </a:r>
            <a:r>
              <a:rPr lang="en-US" sz="2800" dirty="0">
                <a:ln w="1905"/>
                <a:solidFill>
                  <a:schemeClr val="tx1"/>
                </a:solidFill>
                <a:effectLst>
                  <a:innerShdw blurRad="69850" dist="43180" dir="5400000">
                    <a:srgbClr val="000000">
                      <a:alpha val="65000"/>
                    </a:srgbClr>
                  </a:innerShdw>
                </a:effectLst>
              </a:rPr>
              <a:t> al-</a:t>
            </a:r>
            <a:r>
              <a:rPr lang="en-US" sz="2800" dirty="0" err="1">
                <a:ln w="1905"/>
                <a:solidFill>
                  <a:schemeClr val="tx1"/>
                </a:solidFill>
                <a:effectLst>
                  <a:innerShdw blurRad="69850" dist="43180" dir="5400000">
                    <a:srgbClr val="000000">
                      <a:alpha val="65000"/>
                    </a:srgbClr>
                  </a:innerShdw>
                </a:effectLst>
              </a:rPr>
              <a:t>Hasan</a:t>
            </a:r>
            <a:r>
              <a:rPr lang="en-US" sz="2800" dirty="0">
                <a:ln w="1905"/>
                <a:solidFill>
                  <a:schemeClr val="tx1"/>
                </a:solidFill>
                <a:effectLst>
                  <a:innerShdw blurRad="69850" dist="43180" dir="5400000">
                    <a:srgbClr val="000000">
                      <a:alpha val="65000"/>
                    </a:srgbClr>
                  </a:innerShdw>
                </a:effectLst>
              </a:rPr>
              <a:t> al-</a:t>
            </a:r>
            <a:r>
              <a:rPr lang="en-US" sz="2800" dirty="0" err="1">
                <a:ln w="1905"/>
                <a:solidFill>
                  <a:schemeClr val="tx1"/>
                </a:solidFill>
                <a:effectLst>
                  <a:innerShdw blurRad="69850" dist="43180" dir="5400000">
                    <a:srgbClr val="000000">
                      <a:alpha val="65000"/>
                    </a:srgbClr>
                  </a:innerShdw>
                </a:effectLst>
              </a:rPr>
              <a:t>Basri</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mengapa</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jawapannya</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semua</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sama</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sedangkan</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didatangkan</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persoalan</a:t>
            </a:r>
            <a:r>
              <a:rPr lang="en-US" sz="2800" dirty="0">
                <a:ln w="1905"/>
                <a:solidFill>
                  <a:schemeClr val="tx1"/>
                </a:solidFill>
                <a:effectLst>
                  <a:innerShdw blurRad="69850" dist="43180" dir="5400000">
                    <a:srgbClr val="000000">
                      <a:alpha val="65000"/>
                    </a:srgbClr>
                  </a:innerShdw>
                </a:effectLst>
              </a:rPr>
              <a:t> yang </a:t>
            </a:r>
            <a:r>
              <a:rPr lang="en-US" sz="2800" dirty="0" err="1">
                <a:ln w="1905"/>
                <a:solidFill>
                  <a:schemeClr val="tx1"/>
                </a:solidFill>
                <a:effectLst>
                  <a:innerShdw blurRad="69850" dist="43180" dir="5400000">
                    <a:srgbClr val="000000">
                      <a:alpha val="65000"/>
                    </a:srgbClr>
                  </a:innerShdw>
                </a:effectLst>
              </a:rPr>
              <a:t>berbeza</a:t>
            </a:r>
            <a:r>
              <a:rPr lang="en-US" sz="2800" dirty="0">
                <a:ln w="1905"/>
                <a:solidFill>
                  <a:schemeClr val="tx1"/>
                </a:solidFill>
                <a:effectLst>
                  <a:innerShdw blurRad="69850" dist="43180" dir="5400000">
                    <a:srgbClr val="000000">
                      <a:alpha val="65000"/>
                    </a:srgbClr>
                  </a:innerShdw>
                </a:effectLst>
              </a:rPr>
              <a:t>. Kata imam </a:t>
            </a:r>
            <a:r>
              <a:rPr lang="en-US" sz="2800" dirty="0" err="1">
                <a:ln w="1905"/>
                <a:solidFill>
                  <a:schemeClr val="tx1"/>
                </a:solidFill>
                <a:effectLst>
                  <a:innerShdw blurRad="69850" dist="43180" dir="5400000">
                    <a:srgbClr val="000000">
                      <a:alpha val="65000"/>
                    </a:srgbClr>
                  </a:innerShdw>
                </a:effectLst>
              </a:rPr>
              <a:t>Hasan</a:t>
            </a:r>
            <a:r>
              <a:rPr lang="en-US" sz="2800" dirty="0">
                <a:ln w="1905"/>
                <a:solidFill>
                  <a:schemeClr val="tx1"/>
                </a:solidFill>
                <a:effectLst>
                  <a:innerShdw blurRad="69850" dist="43180" dir="5400000">
                    <a:srgbClr val="000000">
                      <a:alpha val="65000"/>
                    </a:srgbClr>
                  </a:innerShdw>
                </a:effectLst>
              </a:rPr>
              <a:t> al </a:t>
            </a:r>
            <a:r>
              <a:rPr lang="en-US" sz="2800" dirty="0" err="1">
                <a:ln w="1905"/>
                <a:solidFill>
                  <a:schemeClr val="tx1"/>
                </a:solidFill>
                <a:effectLst>
                  <a:innerShdw blurRad="69850" dist="43180" dir="5400000">
                    <a:srgbClr val="000000">
                      <a:alpha val="65000"/>
                    </a:srgbClr>
                  </a:innerShdw>
                </a:effectLst>
              </a:rPr>
              <a:t>Basri</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Ini</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bukanlah</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pendapatku</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inilah</a:t>
            </a:r>
            <a:r>
              <a:rPr lang="en-US" sz="2800" dirty="0">
                <a:ln w="1905"/>
                <a:solidFill>
                  <a:schemeClr val="tx1"/>
                </a:solidFill>
                <a:effectLst>
                  <a:innerShdw blurRad="69850" dist="43180" dir="5400000">
                    <a:srgbClr val="000000">
                      <a:alpha val="65000"/>
                    </a:srgbClr>
                  </a:innerShdw>
                </a:effectLst>
              </a:rPr>
              <a:t> yang </a:t>
            </a:r>
            <a:r>
              <a:rPr lang="en-US" sz="2800" dirty="0" err="1">
                <a:ln w="1905"/>
                <a:solidFill>
                  <a:schemeClr val="tx1"/>
                </a:solidFill>
                <a:effectLst>
                  <a:innerShdw blurRad="69850" dist="43180" dir="5400000">
                    <a:srgbClr val="000000">
                      <a:alpha val="65000"/>
                    </a:srgbClr>
                  </a:innerShdw>
                </a:effectLst>
              </a:rPr>
              <a:t>tersebut</a:t>
            </a:r>
            <a:r>
              <a:rPr lang="en-US" sz="2800" dirty="0">
                <a:ln w="1905"/>
                <a:solidFill>
                  <a:schemeClr val="tx1"/>
                </a:solidFill>
                <a:effectLst>
                  <a:innerShdw blurRad="69850" dist="43180" dir="5400000">
                    <a:srgbClr val="000000">
                      <a:alpha val="65000"/>
                    </a:srgbClr>
                  </a:innerShdw>
                </a:effectLst>
              </a:rPr>
              <a:t> </a:t>
            </a:r>
            <a:r>
              <a:rPr lang="en-US" sz="2800" dirty="0" err="1">
                <a:ln w="1905"/>
                <a:solidFill>
                  <a:schemeClr val="tx1"/>
                </a:solidFill>
                <a:effectLst>
                  <a:innerShdw blurRad="69850" dist="43180" dir="5400000">
                    <a:srgbClr val="000000">
                      <a:alpha val="65000"/>
                    </a:srgbClr>
                  </a:innerShdw>
                </a:effectLst>
              </a:rPr>
              <a:t>dalam</a:t>
            </a:r>
            <a:r>
              <a:rPr lang="en-US" sz="2800" dirty="0">
                <a:ln w="1905"/>
                <a:solidFill>
                  <a:schemeClr val="tx1"/>
                </a:solidFill>
                <a:effectLst>
                  <a:innerShdw blurRad="69850" dist="43180" dir="5400000">
                    <a:srgbClr val="000000">
                      <a:alpha val="65000"/>
                    </a:srgbClr>
                  </a:innerShdw>
                </a:effectLst>
              </a:rPr>
              <a:t> Surah </a:t>
            </a:r>
            <a:r>
              <a:rPr lang="en-US" sz="2800" dirty="0" err="1" smtClean="0">
                <a:ln w="1905"/>
                <a:solidFill>
                  <a:schemeClr val="tx1"/>
                </a:solidFill>
                <a:effectLst>
                  <a:innerShdw blurRad="69850" dist="43180" dir="5400000">
                    <a:srgbClr val="000000">
                      <a:alpha val="65000"/>
                    </a:srgbClr>
                  </a:innerShdw>
                </a:effectLst>
              </a:rPr>
              <a:t>Nuh</a:t>
            </a:r>
            <a:r>
              <a:rPr lang="en-US" sz="2800" dirty="0" smtClean="0">
                <a:ln w="1905"/>
                <a:solidFill>
                  <a:schemeClr val="tx1"/>
                </a:solidFill>
                <a:effectLst>
                  <a:innerShdw blurRad="69850" dist="43180" dir="5400000">
                    <a:srgbClr val="000000">
                      <a:alpha val="65000"/>
                    </a:srgbClr>
                  </a:innerShdw>
                </a:effectLst>
              </a:rPr>
              <a:t>.”</a:t>
            </a:r>
            <a:endParaRPr lang="en-US" sz="2800" b="1" dirty="0">
              <a:solidFill>
                <a:srgbClr val="7030A0"/>
              </a:solidFill>
            </a:endParaRPr>
          </a:p>
        </p:txBody>
      </p:sp>
      <p:sp>
        <p:nvSpPr>
          <p:cNvPr id="8" name="Plaque 7"/>
          <p:cNvSpPr/>
          <p:nvPr/>
        </p:nvSpPr>
        <p:spPr>
          <a:xfrm>
            <a:off x="2895600" y="396240"/>
            <a:ext cx="3429000" cy="6705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Kisah Masyhur</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43054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Curved Right Arrow 7"/>
          <p:cNvSpPr/>
          <p:nvPr/>
        </p:nvSpPr>
        <p:spPr>
          <a:xfrm>
            <a:off x="457200" y="533400"/>
            <a:ext cx="1143000" cy="191262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 name="Plaque 5"/>
          <p:cNvSpPr/>
          <p:nvPr/>
        </p:nvSpPr>
        <p:spPr>
          <a:xfrm>
            <a:off x="1371600" y="228600"/>
            <a:ext cx="6629400" cy="899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Antara pedoman al-Quran tentang kunci pembuka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rezeki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ounded Rectangle 8"/>
          <p:cNvSpPr/>
          <p:nvPr/>
        </p:nvSpPr>
        <p:spPr>
          <a:xfrm>
            <a:off x="2437923" y="2320290"/>
            <a:ext cx="4359593" cy="110871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w="1905"/>
                <a:solidFill>
                  <a:srgbClr val="C00000"/>
                </a:solidFill>
                <a:effectLst>
                  <a:innerShdw blurRad="69850" dist="43180" dir="5400000">
                    <a:srgbClr val="000000">
                      <a:alpha val="65000"/>
                    </a:srgbClr>
                  </a:innerShdw>
                </a:effectLst>
              </a:rPr>
              <a:t>Berinfaq</a:t>
            </a:r>
            <a:r>
              <a:rPr lang="en-US" sz="3200" b="1" dirty="0">
                <a:ln w="1905"/>
                <a:solidFill>
                  <a:srgbClr val="C00000"/>
                </a:solidFill>
                <a:effectLst>
                  <a:innerShdw blurRad="69850" dist="43180" dir="5400000">
                    <a:srgbClr val="000000">
                      <a:alpha val="65000"/>
                    </a:srgbClr>
                  </a:innerShdw>
                </a:effectLst>
              </a:rPr>
              <a:t> di </a:t>
            </a:r>
            <a:r>
              <a:rPr lang="en-US" sz="3200" b="1" dirty="0" err="1">
                <a:ln w="1905"/>
                <a:solidFill>
                  <a:srgbClr val="C00000"/>
                </a:solidFill>
                <a:effectLst>
                  <a:innerShdw blurRad="69850" dist="43180" dir="5400000">
                    <a:srgbClr val="000000">
                      <a:alpha val="65000"/>
                    </a:srgbClr>
                  </a:innerShdw>
                </a:effectLst>
              </a:rPr>
              <a:t>jalan</a:t>
            </a:r>
            <a:r>
              <a:rPr lang="en-US" sz="3200" b="1" dirty="0">
                <a:ln w="1905"/>
                <a:solidFill>
                  <a:srgbClr val="C00000"/>
                </a:solidFill>
                <a:effectLst>
                  <a:innerShdw blurRad="69850" dist="43180" dir="5400000">
                    <a:srgbClr val="000000">
                      <a:alpha val="65000"/>
                    </a:srgbClr>
                  </a:innerShdw>
                </a:effectLst>
              </a:rPr>
              <a:t> </a:t>
            </a:r>
            <a:r>
              <a:rPr lang="en-US" sz="3200" b="1" dirty="0" smtClean="0">
                <a:ln w="1905"/>
                <a:solidFill>
                  <a:srgbClr val="C00000"/>
                </a:solidFill>
                <a:effectLst>
                  <a:innerShdw blurRad="69850" dist="43180" dir="5400000">
                    <a:srgbClr val="000000">
                      <a:alpha val="65000"/>
                    </a:srgbClr>
                  </a:innerShdw>
                </a:effectLst>
              </a:rPr>
              <a:t>Allah</a:t>
            </a:r>
            <a:endParaRPr lang="en-US" sz="32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1535430" y="19050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7" name="Rounded Rectangle 6"/>
          <p:cNvSpPr/>
          <p:nvPr/>
        </p:nvSpPr>
        <p:spPr>
          <a:xfrm>
            <a:off x="228600" y="4343400"/>
            <a:ext cx="8458200" cy="2057400"/>
          </a:xfrm>
          <a:prstGeom prst="roundRect">
            <a:avLst/>
          </a:prstGeom>
          <a:solidFill>
            <a:schemeClr val="accent6">
              <a:lumMod val="20000"/>
              <a:lumOff val="80000"/>
              <a:alpha val="92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dirty="0">
                <a:solidFill>
                  <a:srgbClr val="121010"/>
                </a:solidFill>
                <a:latin typeface="Arial"/>
                <a:ea typeface="Calibri"/>
              </a:rPr>
              <a:t>Menderma dan berinfaq di jalan Allah adalah kunci membuka limpahan rezeki</a:t>
            </a:r>
            <a:r>
              <a:rPr lang="ms-MY" sz="2800" dirty="0" smtClean="0">
                <a:solidFill>
                  <a:srgbClr val="121010"/>
                </a:solidFill>
                <a:latin typeface="Arial"/>
                <a:ea typeface="Calibri"/>
              </a:rPr>
              <a:t>.</a:t>
            </a:r>
          </a:p>
          <a:p>
            <a:pPr algn="ctr"/>
            <a:endParaRPr lang="ms-MY" sz="1050" dirty="0" smtClean="0">
              <a:solidFill>
                <a:srgbClr val="121010"/>
              </a:solidFill>
              <a:latin typeface="Arial"/>
              <a:ea typeface="Calibri"/>
            </a:endParaRPr>
          </a:p>
          <a:p>
            <a:pPr algn="ctr"/>
            <a:r>
              <a:rPr lang="ms-MY" sz="2800" dirty="0" smtClean="0">
                <a:solidFill>
                  <a:srgbClr val="121010"/>
                </a:solidFill>
                <a:latin typeface="Arial"/>
                <a:ea typeface="Calibri"/>
              </a:rPr>
              <a:t> </a:t>
            </a:r>
            <a:r>
              <a:rPr lang="ms-MY" sz="2600" b="1" dirty="0">
                <a:solidFill>
                  <a:srgbClr val="FF0000"/>
                </a:solidFill>
                <a:latin typeface="Arial"/>
                <a:ea typeface="Calibri"/>
              </a:rPr>
              <a:t>Ramai manusia takut berbelanja di jalan Allah kerana bimbangkan kefakiran dan kekeringan harta</a:t>
            </a:r>
            <a:endParaRPr lang="en-US" sz="2600" b="1" dirty="0">
              <a:solidFill>
                <a:srgbClr val="FF0000"/>
              </a:solidFill>
            </a:endParaRPr>
          </a:p>
        </p:txBody>
      </p:sp>
      <p:sp>
        <p:nvSpPr>
          <p:cNvPr id="10" name="Right Arrow 9"/>
          <p:cNvSpPr/>
          <p:nvPr/>
        </p:nvSpPr>
        <p:spPr>
          <a:xfrm rot="5400000">
            <a:off x="4122419" y="3489960"/>
            <a:ext cx="792480" cy="762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595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739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p:nvSpPr>
        <p:spPr>
          <a:xfrm>
            <a:off x="685800" y="1828800"/>
            <a:ext cx="7772400" cy="2971800"/>
          </a:xfrm>
          <a:prstGeom prst="roundRect">
            <a:avLst/>
          </a:prstGeom>
          <a:solidFill>
            <a:schemeClr val="accent6">
              <a:lumMod val="20000"/>
              <a:lumOff val="80000"/>
              <a:alpha val="92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w="1905"/>
                <a:solidFill>
                  <a:schemeClr val="tx1"/>
                </a:solidFill>
                <a:effectLst>
                  <a:innerShdw blurRad="69850" dist="43180" dir="5400000">
                    <a:srgbClr val="000000">
                      <a:alpha val="65000"/>
                    </a:srgbClr>
                  </a:innerShdw>
                </a:effectLst>
              </a:rPr>
              <a:t>Apa sahaja yang kamu nafqahkan dari sesuatu yang Allah perintah dan halalkan, maka Allah akan gantikannya di dunia dengan tukaran dan gantian, sementara di akhirat pula dengan pahala dan ganjaran</a:t>
            </a:r>
            <a:endParaRPr lang="en-US" sz="3200" b="1" dirty="0">
              <a:solidFill>
                <a:srgbClr val="7030A0"/>
              </a:solidFill>
            </a:endParaRPr>
          </a:p>
        </p:txBody>
      </p:sp>
      <p:sp>
        <p:nvSpPr>
          <p:cNvPr id="8" name="Plaque 7"/>
          <p:cNvSpPr/>
          <p:nvPr/>
        </p:nvSpPr>
        <p:spPr>
          <a:xfrm>
            <a:off x="2362200" y="701040"/>
            <a:ext cx="4495800" cy="6705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Ibnu Kathir berkata </a:t>
            </a:r>
            <a:r>
              <a:rPr lang="ms-MY"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20354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21000" b="-21000"/>
          </a:stretch>
        </a:blipFill>
        <a:effectLst/>
      </p:bgPr>
    </p:bg>
    <p:spTree>
      <p:nvGrpSpPr>
        <p:cNvPr id="1" name=""/>
        <p:cNvGrpSpPr/>
        <p:nvPr/>
      </p:nvGrpSpPr>
      <p:grpSpPr>
        <a:xfrm>
          <a:off x="0" y="0"/>
          <a:ext cx="0" cy="0"/>
          <a:chOff x="0" y="0"/>
          <a:chExt cx="0" cy="0"/>
        </a:xfrm>
      </p:grpSpPr>
      <p:sp>
        <p:nvSpPr>
          <p:cNvPr id="6" name="Plaque 5"/>
          <p:cNvSpPr/>
          <p:nvPr/>
        </p:nvSpPr>
        <p:spPr>
          <a:xfrm>
            <a:off x="495300" y="304800"/>
            <a:ext cx="8229600" cy="609600"/>
          </a:xfrm>
          <a:prstGeom prst="plaque">
            <a:avLst>
              <a:gd name="adj" fmla="val 50000"/>
            </a:avLst>
          </a:prstGeom>
          <a:solidFill>
            <a:schemeClr val="bg1">
              <a:lumMod val="85000"/>
            </a:schemeClr>
          </a:solidFill>
          <a:ln w="47625">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400" b="1" spc="300" dirty="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Sabda Nabi Muhammad </a:t>
            </a:r>
            <a:r>
              <a:rPr lang="ms-MY" sz="2400" b="1" spc="300" dirty="0" smtClean="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SAW</a:t>
            </a:r>
            <a:r>
              <a:rPr lang="en-US" sz="2400" b="1" spc="300" dirty="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 </a:t>
            </a:r>
            <a:r>
              <a:rPr lang="en-US" sz="2400" b="1" spc="300" dirty="0" smtClean="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a:t>
            </a:r>
            <a:endParaRPr lang="ms-MY" sz="2400" b="1" spc="300" dirty="0" smtClean="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endParaRPr>
          </a:p>
        </p:txBody>
      </p:sp>
      <p:sp>
        <p:nvSpPr>
          <p:cNvPr id="7" name="Rectangle 6"/>
          <p:cNvSpPr/>
          <p:nvPr/>
        </p:nvSpPr>
        <p:spPr>
          <a:xfrm>
            <a:off x="533400" y="3200400"/>
            <a:ext cx="8153400" cy="3046988"/>
          </a:xfrm>
          <a:prstGeom prst="rect">
            <a:avLst/>
          </a:prstGeom>
        </p:spPr>
        <p:txBody>
          <a:bodyPr wrap="square">
            <a:spAutoFit/>
          </a:bodyPr>
          <a:lstStyle/>
          <a:p>
            <a:pPr algn="just"/>
            <a:r>
              <a:rPr lang="en-US" sz="3200" b="1" dirty="0">
                <a:solidFill>
                  <a:srgbClr val="002060"/>
                </a:solidFill>
              </a:rPr>
              <a:t>Yang </a:t>
            </a:r>
            <a:r>
              <a:rPr lang="en-US" sz="3200" b="1" dirty="0" err="1" smtClean="0">
                <a:solidFill>
                  <a:srgbClr val="002060"/>
                </a:solidFill>
              </a:rPr>
              <a:t>bermaksud</a:t>
            </a:r>
            <a:r>
              <a:rPr lang="en-US" sz="3200" b="1" dirty="0" smtClean="0">
                <a:solidFill>
                  <a:srgbClr val="002060"/>
                </a:solidFill>
              </a:rPr>
              <a:t> </a:t>
            </a:r>
            <a:r>
              <a:rPr lang="en-US" sz="3200" b="1" dirty="0" smtClean="0">
                <a:solidFill>
                  <a:srgbClr val="20431D"/>
                </a:solidFill>
              </a:rPr>
              <a:t>: </a:t>
            </a:r>
            <a:r>
              <a:rPr lang="en-US" sz="3200" b="1" dirty="0" err="1">
                <a:solidFill>
                  <a:srgbClr val="20431D"/>
                </a:solidFill>
              </a:rPr>
              <a:t>Tiadalah</a:t>
            </a:r>
            <a:r>
              <a:rPr lang="en-US" sz="3200" b="1" dirty="0">
                <a:solidFill>
                  <a:srgbClr val="20431D"/>
                </a:solidFill>
              </a:rPr>
              <a:t> </a:t>
            </a:r>
            <a:r>
              <a:rPr lang="en-US" sz="3200" b="1" dirty="0" err="1">
                <a:solidFill>
                  <a:srgbClr val="20431D"/>
                </a:solidFill>
              </a:rPr>
              <a:t>suatu</a:t>
            </a:r>
            <a:r>
              <a:rPr lang="en-US" sz="3200" b="1" dirty="0">
                <a:solidFill>
                  <a:srgbClr val="20431D"/>
                </a:solidFill>
              </a:rPr>
              <a:t> </a:t>
            </a:r>
            <a:r>
              <a:rPr lang="en-US" sz="3200" b="1" dirty="0" err="1">
                <a:solidFill>
                  <a:srgbClr val="20431D"/>
                </a:solidFill>
              </a:rPr>
              <a:t>hari</a:t>
            </a:r>
            <a:r>
              <a:rPr lang="en-US" sz="3200" b="1" dirty="0">
                <a:solidFill>
                  <a:srgbClr val="20431D"/>
                </a:solidFill>
              </a:rPr>
              <a:t> </a:t>
            </a:r>
            <a:r>
              <a:rPr lang="en-US" sz="3200" b="1" dirty="0" err="1">
                <a:solidFill>
                  <a:srgbClr val="20431D"/>
                </a:solidFill>
              </a:rPr>
              <a:t>berpagi</a:t>
            </a:r>
            <a:r>
              <a:rPr lang="en-US" sz="3200" b="1" dirty="0">
                <a:solidFill>
                  <a:srgbClr val="20431D"/>
                </a:solidFill>
              </a:rPr>
              <a:t> </a:t>
            </a:r>
            <a:r>
              <a:rPr lang="en-US" sz="3200" b="1" dirty="0" err="1">
                <a:solidFill>
                  <a:srgbClr val="20431D"/>
                </a:solidFill>
              </a:rPr>
              <a:t>manusia</a:t>
            </a:r>
            <a:r>
              <a:rPr lang="en-US" sz="3200" b="1" dirty="0">
                <a:solidFill>
                  <a:srgbClr val="20431D"/>
                </a:solidFill>
              </a:rPr>
              <a:t> </a:t>
            </a:r>
            <a:r>
              <a:rPr lang="en-US" sz="3200" b="1" dirty="0" err="1">
                <a:solidFill>
                  <a:srgbClr val="20431D"/>
                </a:solidFill>
              </a:rPr>
              <a:t>melainkan</a:t>
            </a:r>
            <a:r>
              <a:rPr lang="en-US" sz="3200" b="1" dirty="0">
                <a:solidFill>
                  <a:srgbClr val="20431D"/>
                </a:solidFill>
              </a:rPr>
              <a:t> </a:t>
            </a:r>
            <a:r>
              <a:rPr lang="en-US" sz="3200" b="1" dirty="0" err="1">
                <a:solidFill>
                  <a:srgbClr val="20431D"/>
                </a:solidFill>
              </a:rPr>
              <a:t>dua</a:t>
            </a:r>
            <a:r>
              <a:rPr lang="en-US" sz="3200" b="1" dirty="0">
                <a:solidFill>
                  <a:srgbClr val="20431D"/>
                </a:solidFill>
              </a:rPr>
              <a:t> </a:t>
            </a:r>
            <a:r>
              <a:rPr lang="en-US" sz="3200" b="1" dirty="0" err="1">
                <a:solidFill>
                  <a:srgbClr val="20431D"/>
                </a:solidFill>
              </a:rPr>
              <a:t>malaikat</a:t>
            </a:r>
            <a:r>
              <a:rPr lang="en-US" sz="3200" b="1" dirty="0">
                <a:solidFill>
                  <a:srgbClr val="20431D"/>
                </a:solidFill>
              </a:rPr>
              <a:t> </a:t>
            </a:r>
            <a:r>
              <a:rPr lang="en-US" sz="3200" b="1" dirty="0" err="1">
                <a:solidFill>
                  <a:srgbClr val="20431D"/>
                </a:solidFill>
              </a:rPr>
              <a:t>akan</a:t>
            </a:r>
            <a:r>
              <a:rPr lang="en-US" sz="3200" b="1" dirty="0">
                <a:solidFill>
                  <a:srgbClr val="20431D"/>
                </a:solidFill>
              </a:rPr>
              <a:t> </a:t>
            </a:r>
            <a:r>
              <a:rPr lang="en-US" sz="3200" b="1" dirty="0" err="1">
                <a:solidFill>
                  <a:srgbClr val="20431D"/>
                </a:solidFill>
              </a:rPr>
              <a:t>turun</a:t>
            </a:r>
            <a:r>
              <a:rPr lang="en-US" sz="3200" b="1" dirty="0">
                <a:solidFill>
                  <a:srgbClr val="20431D"/>
                </a:solidFill>
              </a:rPr>
              <a:t>. Salah </a:t>
            </a:r>
            <a:r>
              <a:rPr lang="en-US" sz="3200" b="1" dirty="0" err="1">
                <a:solidFill>
                  <a:srgbClr val="20431D"/>
                </a:solidFill>
              </a:rPr>
              <a:t>satunya</a:t>
            </a:r>
            <a:r>
              <a:rPr lang="en-US" sz="3200" b="1" dirty="0">
                <a:solidFill>
                  <a:srgbClr val="20431D"/>
                </a:solidFill>
              </a:rPr>
              <a:t> </a:t>
            </a:r>
            <a:r>
              <a:rPr lang="en-US" sz="3200" b="1" dirty="0" err="1">
                <a:solidFill>
                  <a:srgbClr val="20431D"/>
                </a:solidFill>
              </a:rPr>
              <a:t>berkata</a:t>
            </a:r>
            <a:r>
              <a:rPr lang="en-US" sz="3200" b="1" dirty="0">
                <a:solidFill>
                  <a:srgbClr val="20431D"/>
                </a:solidFill>
              </a:rPr>
              <a:t>: </a:t>
            </a:r>
            <a:r>
              <a:rPr lang="en-US" sz="3200" b="1" dirty="0" err="1">
                <a:solidFill>
                  <a:srgbClr val="20431D"/>
                </a:solidFill>
              </a:rPr>
              <a:t>Ya</a:t>
            </a:r>
            <a:r>
              <a:rPr lang="en-US" sz="3200" b="1" dirty="0">
                <a:solidFill>
                  <a:srgbClr val="20431D"/>
                </a:solidFill>
              </a:rPr>
              <a:t> Allah! </a:t>
            </a:r>
            <a:r>
              <a:rPr lang="en-US" sz="3200" b="1" dirty="0" err="1">
                <a:solidFill>
                  <a:srgbClr val="20431D"/>
                </a:solidFill>
              </a:rPr>
              <a:t>Berilah</a:t>
            </a:r>
            <a:r>
              <a:rPr lang="en-US" sz="3200" b="1" dirty="0">
                <a:solidFill>
                  <a:srgbClr val="20431D"/>
                </a:solidFill>
              </a:rPr>
              <a:t> </a:t>
            </a:r>
            <a:r>
              <a:rPr lang="en-US" sz="3200" b="1" dirty="0" err="1">
                <a:solidFill>
                  <a:srgbClr val="20431D"/>
                </a:solidFill>
              </a:rPr>
              <a:t>kepada</a:t>
            </a:r>
            <a:r>
              <a:rPr lang="en-US" sz="3200" b="1" dirty="0">
                <a:solidFill>
                  <a:srgbClr val="20431D"/>
                </a:solidFill>
              </a:rPr>
              <a:t> orang yang </a:t>
            </a:r>
            <a:r>
              <a:rPr lang="en-US" sz="3200" b="1" dirty="0" err="1">
                <a:solidFill>
                  <a:srgbClr val="20431D"/>
                </a:solidFill>
              </a:rPr>
              <a:t>berinfaq</a:t>
            </a:r>
            <a:r>
              <a:rPr lang="en-US" sz="3200" b="1" dirty="0">
                <a:solidFill>
                  <a:srgbClr val="20431D"/>
                </a:solidFill>
              </a:rPr>
              <a:t> </a:t>
            </a:r>
            <a:r>
              <a:rPr lang="en-US" sz="3200" b="1" dirty="0" err="1">
                <a:solidFill>
                  <a:srgbClr val="20431D"/>
                </a:solidFill>
              </a:rPr>
              <a:t>itu</a:t>
            </a:r>
            <a:r>
              <a:rPr lang="en-US" sz="3200" b="1" dirty="0">
                <a:solidFill>
                  <a:srgbClr val="20431D"/>
                </a:solidFill>
              </a:rPr>
              <a:t> </a:t>
            </a:r>
            <a:r>
              <a:rPr lang="en-US" sz="3200" b="1" dirty="0" err="1">
                <a:solidFill>
                  <a:srgbClr val="20431D"/>
                </a:solidFill>
              </a:rPr>
              <a:t>akan</a:t>
            </a:r>
            <a:r>
              <a:rPr lang="en-US" sz="3200" b="1" dirty="0">
                <a:solidFill>
                  <a:srgbClr val="20431D"/>
                </a:solidFill>
              </a:rPr>
              <a:t> </a:t>
            </a:r>
            <a:r>
              <a:rPr lang="en-US" sz="3200" b="1" dirty="0" err="1">
                <a:solidFill>
                  <a:srgbClr val="20431D"/>
                </a:solidFill>
              </a:rPr>
              <a:t>gantian</a:t>
            </a:r>
            <a:r>
              <a:rPr lang="en-US" sz="3200" b="1" dirty="0">
                <a:solidFill>
                  <a:srgbClr val="20431D"/>
                </a:solidFill>
              </a:rPr>
              <a:t>. </a:t>
            </a:r>
            <a:r>
              <a:rPr lang="en-US" sz="3200" b="1" dirty="0" err="1">
                <a:solidFill>
                  <a:srgbClr val="20431D"/>
                </a:solidFill>
              </a:rPr>
              <a:t>Berkata</a:t>
            </a:r>
            <a:r>
              <a:rPr lang="en-US" sz="3200" b="1" dirty="0">
                <a:solidFill>
                  <a:srgbClr val="20431D"/>
                </a:solidFill>
              </a:rPr>
              <a:t> yang </a:t>
            </a:r>
            <a:r>
              <a:rPr lang="en-US" sz="3200" b="1" dirty="0" err="1">
                <a:solidFill>
                  <a:srgbClr val="20431D"/>
                </a:solidFill>
              </a:rPr>
              <a:t>satu</a:t>
            </a:r>
            <a:r>
              <a:rPr lang="en-US" sz="3200" b="1" dirty="0">
                <a:solidFill>
                  <a:srgbClr val="20431D"/>
                </a:solidFill>
              </a:rPr>
              <a:t> </a:t>
            </a:r>
            <a:r>
              <a:rPr lang="en-US" sz="3200" b="1" dirty="0" err="1">
                <a:solidFill>
                  <a:srgbClr val="20431D"/>
                </a:solidFill>
              </a:rPr>
              <a:t>lagi</a:t>
            </a:r>
            <a:r>
              <a:rPr lang="en-US" sz="3200" b="1" dirty="0">
                <a:solidFill>
                  <a:srgbClr val="20431D"/>
                </a:solidFill>
              </a:rPr>
              <a:t>: </a:t>
            </a:r>
            <a:r>
              <a:rPr lang="en-US" sz="3200" b="1" dirty="0" err="1">
                <a:solidFill>
                  <a:srgbClr val="20431D"/>
                </a:solidFill>
              </a:rPr>
              <a:t>Ya</a:t>
            </a:r>
            <a:r>
              <a:rPr lang="en-US" sz="3200" b="1" dirty="0">
                <a:solidFill>
                  <a:srgbClr val="20431D"/>
                </a:solidFill>
              </a:rPr>
              <a:t> Allah </a:t>
            </a:r>
            <a:r>
              <a:rPr lang="en-US" sz="3200" b="1" dirty="0" err="1">
                <a:solidFill>
                  <a:srgbClr val="20431D"/>
                </a:solidFill>
              </a:rPr>
              <a:t>berilah</a:t>
            </a:r>
            <a:r>
              <a:rPr lang="en-US" sz="3200" b="1" dirty="0">
                <a:solidFill>
                  <a:srgbClr val="20431D"/>
                </a:solidFill>
              </a:rPr>
              <a:t> </a:t>
            </a:r>
            <a:r>
              <a:rPr lang="en-US" sz="3200" b="1" dirty="0" err="1">
                <a:solidFill>
                  <a:srgbClr val="20431D"/>
                </a:solidFill>
              </a:rPr>
              <a:t>kepada</a:t>
            </a:r>
            <a:r>
              <a:rPr lang="en-US" sz="3200" b="1" dirty="0">
                <a:solidFill>
                  <a:srgbClr val="20431D"/>
                </a:solidFill>
              </a:rPr>
              <a:t> yang </a:t>
            </a:r>
            <a:r>
              <a:rPr lang="en-US" sz="3200" b="1" dirty="0" err="1">
                <a:solidFill>
                  <a:srgbClr val="20431D"/>
                </a:solidFill>
              </a:rPr>
              <a:t>kedekut</a:t>
            </a:r>
            <a:r>
              <a:rPr lang="en-US" sz="3200" b="1" dirty="0">
                <a:solidFill>
                  <a:srgbClr val="20431D"/>
                </a:solidFill>
              </a:rPr>
              <a:t> </a:t>
            </a:r>
            <a:r>
              <a:rPr lang="en-US" sz="3200" b="1" dirty="0" err="1">
                <a:solidFill>
                  <a:srgbClr val="20431D"/>
                </a:solidFill>
              </a:rPr>
              <a:t>itu</a:t>
            </a:r>
            <a:r>
              <a:rPr lang="en-US" sz="3200" b="1" dirty="0">
                <a:solidFill>
                  <a:srgbClr val="20431D"/>
                </a:solidFill>
              </a:rPr>
              <a:t> </a:t>
            </a:r>
            <a:r>
              <a:rPr lang="en-US" sz="3200" b="1" dirty="0" err="1">
                <a:solidFill>
                  <a:srgbClr val="20431D"/>
                </a:solidFill>
              </a:rPr>
              <a:t>kemusnahan</a:t>
            </a:r>
            <a:r>
              <a:rPr lang="en-US" sz="3200" b="1" dirty="0">
                <a:solidFill>
                  <a:srgbClr val="20431D"/>
                </a:solidFill>
              </a:rPr>
              <a:t>.</a:t>
            </a:r>
          </a:p>
        </p:txBody>
      </p:sp>
      <p:sp>
        <p:nvSpPr>
          <p:cNvPr id="9" name="Rectangle 8"/>
          <p:cNvSpPr/>
          <p:nvPr/>
        </p:nvSpPr>
        <p:spPr>
          <a:xfrm>
            <a:off x="5105400" y="6324600"/>
            <a:ext cx="3657600" cy="369332"/>
          </a:xfrm>
          <a:prstGeom prst="rect">
            <a:avLst/>
          </a:prstGeom>
          <a:solidFill>
            <a:schemeClr val="bg1">
              <a:lumMod val="85000"/>
            </a:schemeClr>
          </a:solidFill>
        </p:spPr>
        <p:txBody>
          <a:bodyPr wrap="square">
            <a:spAutoFit/>
          </a:bodyPr>
          <a:lstStyle/>
          <a:p>
            <a:r>
              <a:rPr lang="ms-MY" b="1" dirty="0" smtClean="0"/>
              <a:t> ( Hadis riwayat Bukhori &amp; Muslim )</a:t>
            </a:r>
            <a:endParaRPr lang="en-US" b="1" dirty="0"/>
          </a:p>
        </p:txBody>
      </p:sp>
      <p:sp>
        <p:nvSpPr>
          <p:cNvPr id="2" name="Rectangle 1"/>
          <p:cNvSpPr/>
          <p:nvPr/>
        </p:nvSpPr>
        <p:spPr>
          <a:xfrm>
            <a:off x="455059" y="1066800"/>
            <a:ext cx="8231741" cy="2123658"/>
          </a:xfrm>
          <a:prstGeom prst="rect">
            <a:avLst/>
          </a:prstGeom>
        </p:spPr>
        <p:txBody>
          <a:bodyPr wrap="none">
            <a:spAutoFit/>
          </a:bodyPr>
          <a:lstStyle/>
          <a:p>
            <a:pPr algn="ctr"/>
            <a:r>
              <a:rPr lang="ar-SA" sz="4400" b="1" dirty="0"/>
              <a:t>مَا مِنْ يَوْمٍ يُصبِحُ العِبادُ فِيهِ إِلَّا مَلَكَانِ يَنْزِلانِ</a:t>
            </a:r>
            <a:r>
              <a:rPr lang="ar-SA" sz="4400" b="1" dirty="0" smtClean="0"/>
              <a:t>،</a:t>
            </a:r>
            <a:endParaRPr lang="en-US" sz="4400" b="1" dirty="0" smtClean="0"/>
          </a:p>
          <a:p>
            <a:pPr algn="ctr"/>
            <a:r>
              <a:rPr lang="ar-SA" sz="4400" b="1" dirty="0" smtClean="0"/>
              <a:t> </a:t>
            </a:r>
            <a:r>
              <a:rPr lang="ar-SA" sz="4400" b="1" dirty="0"/>
              <a:t>فَيَقُولُ </a:t>
            </a:r>
            <a:r>
              <a:rPr lang="ar-SA" sz="4400" b="1" dirty="0" smtClean="0"/>
              <a:t>أَحَدُهُمَا: </a:t>
            </a:r>
            <a:r>
              <a:rPr lang="ar-SA" sz="4400" b="1" dirty="0"/>
              <a:t>اللَّهُمَّ أَعْطِ مُنْفِقًا خَلَفًا، </a:t>
            </a:r>
            <a:endParaRPr lang="en-US" sz="4400" b="1" dirty="0" smtClean="0"/>
          </a:p>
          <a:p>
            <a:pPr algn="ctr"/>
            <a:r>
              <a:rPr lang="ar-SA" sz="4400" b="1" dirty="0" smtClean="0"/>
              <a:t>وَيَقُولُ الآخَرُ:اللَّهُمَّ </a:t>
            </a:r>
            <a:r>
              <a:rPr lang="ar-SA" sz="4400" b="1" dirty="0"/>
              <a:t>أَعْطِ مُمْسِكًا تَلَفًا </a:t>
            </a:r>
          </a:p>
        </p:txBody>
      </p:sp>
    </p:spTree>
    <p:extLst>
      <p:ext uri="{BB962C8B-B14F-4D97-AF65-F5344CB8AC3E}">
        <p14:creationId xmlns:p14="http://schemas.microsoft.com/office/powerpoint/2010/main" val="331281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Curved Right Arrow 7"/>
          <p:cNvSpPr/>
          <p:nvPr/>
        </p:nvSpPr>
        <p:spPr>
          <a:xfrm>
            <a:off x="457200" y="533400"/>
            <a:ext cx="1143000" cy="191262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 name="Plaque 5"/>
          <p:cNvSpPr/>
          <p:nvPr/>
        </p:nvSpPr>
        <p:spPr>
          <a:xfrm>
            <a:off x="1371600" y="228600"/>
            <a:ext cx="6629400" cy="899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Antara pedoman al-Quran tentang kunci pembuka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rezeki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ounded Rectangle 8"/>
          <p:cNvSpPr/>
          <p:nvPr/>
        </p:nvSpPr>
        <p:spPr>
          <a:xfrm>
            <a:off x="2209800" y="2320290"/>
            <a:ext cx="4877277" cy="110871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w="1905"/>
                <a:solidFill>
                  <a:srgbClr val="C00000"/>
                </a:solidFill>
                <a:effectLst>
                  <a:innerShdw blurRad="69850" dist="43180" dir="5400000">
                    <a:srgbClr val="000000">
                      <a:alpha val="65000"/>
                    </a:srgbClr>
                  </a:innerShdw>
                </a:effectLst>
              </a:rPr>
              <a:t>Bersyukur</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dengan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nikmat</a:t>
            </a:r>
            <a:endParaRPr lang="en-US" sz="32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1535430" y="19050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KEEMPAT</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7" name="Rounded Rectangle 6"/>
          <p:cNvSpPr/>
          <p:nvPr/>
        </p:nvSpPr>
        <p:spPr>
          <a:xfrm>
            <a:off x="1371600" y="4419600"/>
            <a:ext cx="6400800" cy="2057400"/>
          </a:xfrm>
          <a:prstGeom prst="roundRect">
            <a:avLst/>
          </a:prstGeom>
          <a:solidFill>
            <a:schemeClr val="accent6">
              <a:lumMod val="20000"/>
              <a:lumOff val="80000"/>
              <a:alpha val="92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1600" dirty="0" smtClean="0">
              <a:solidFill>
                <a:srgbClr val="121010"/>
              </a:solidFill>
              <a:latin typeface="Arial"/>
              <a:ea typeface="Calibri"/>
            </a:endParaRPr>
          </a:p>
          <a:p>
            <a:pPr algn="ctr"/>
            <a:r>
              <a:rPr lang="ms-MY" sz="2800" dirty="0" smtClean="0">
                <a:solidFill>
                  <a:srgbClr val="121010"/>
                </a:solidFill>
                <a:latin typeface="Arial"/>
                <a:ea typeface="Calibri"/>
              </a:rPr>
              <a:t>Dengan </a:t>
            </a:r>
            <a:r>
              <a:rPr lang="ms-MY" sz="2800" dirty="0">
                <a:solidFill>
                  <a:srgbClr val="121010"/>
                </a:solidFill>
                <a:latin typeface="Arial"/>
                <a:ea typeface="Calibri"/>
              </a:rPr>
              <a:t>bersyukur terperangkap sudah rezeki yang sedia ada, dan memburu rezeki yang belum </a:t>
            </a:r>
            <a:r>
              <a:rPr lang="ms-MY" sz="2800" dirty="0" smtClean="0">
                <a:solidFill>
                  <a:srgbClr val="121010"/>
                </a:solidFill>
                <a:latin typeface="Arial"/>
                <a:ea typeface="Calibri"/>
              </a:rPr>
              <a:t>tiba</a:t>
            </a:r>
            <a:endParaRPr lang="en-US" sz="2600" b="1" dirty="0">
              <a:solidFill>
                <a:srgbClr val="FF0000"/>
              </a:solidFill>
            </a:endParaRPr>
          </a:p>
        </p:txBody>
      </p:sp>
      <p:sp>
        <p:nvSpPr>
          <p:cNvPr id="10" name="Right Arrow 9"/>
          <p:cNvSpPr/>
          <p:nvPr/>
        </p:nvSpPr>
        <p:spPr>
          <a:xfrm rot="5400000">
            <a:off x="4122419" y="3489960"/>
            <a:ext cx="792480" cy="762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
        <p:nvSpPr>
          <p:cNvPr id="11" name="Cloud 10"/>
          <p:cNvSpPr/>
          <p:nvPr/>
        </p:nvSpPr>
        <p:spPr>
          <a:xfrm>
            <a:off x="2926080" y="4343400"/>
            <a:ext cx="3093720" cy="6096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s-MY" sz="2000" b="1" dirty="0">
                <a:solidFill>
                  <a:schemeClr val="tx1"/>
                </a:solidFill>
                <a:latin typeface="Arial"/>
                <a:ea typeface="Calibri"/>
              </a:rPr>
              <a:t>Imam </a:t>
            </a:r>
            <a:r>
              <a:rPr lang="ms-MY" sz="2000" b="1" dirty="0" smtClean="0">
                <a:solidFill>
                  <a:schemeClr val="tx1"/>
                </a:solidFill>
                <a:latin typeface="Arial"/>
                <a:ea typeface="Calibri"/>
              </a:rPr>
              <a:t>al-Biqa’i berkata :</a:t>
            </a:r>
            <a:endParaRPr lang="ms-MY" sz="2000" b="1" dirty="0">
              <a:solidFill>
                <a:schemeClr val="tx1"/>
              </a:solidFill>
              <a:latin typeface="Arial"/>
              <a:ea typeface="Calibri"/>
            </a:endParaRPr>
          </a:p>
        </p:txBody>
      </p:sp>
    </p:spTree>
    <p:extLst>
      <p:ext uri="{BB962C8B-B14F-4D97-AF65-F5344CB8AC3E}">
        <p14:creationId xmlns:p14="http://schemas.microsoft.com/office/powerpoint/2010/main" val="13473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1">
                                            <p:txEl>
                                              <p:pRg st="0" end="0"/>
                                            </p:txEl>
                                          </p:spTgt>
                                        </p:tgtEl>
                                        <p:attrNameLst>
                                          <p:attrName>r</p:attrName>
                                        </p:attrNameLst>
                                      </p:cBhvr>
                                    </p:animRot>
                                    <p:animRot by="-240000">
                                      <p:cBhvr>
                                        <p:cTn id="13" dur="200" fill="hold">
                                          <p:stCondLst>
                                            <p:cond delay="200"/>
                                          </p:stCondLst>
                                        </p:cTn>
                                        <p:tgtEl>
                                          <p:spTgt spid="11">
                                            <p:txEl>
                                              <p:pRg st="0" end="0"/>
                                            </p:txEl>
                                          </p:spTgt>
                                        </p:tgtEl>
                                        <p:attrNameLst>
                                          <p:attrName>r</p:attrName>
                                        </p:attrNameLst>
                                      </p:cBhvr>
                                    </p:animRot>
                                    <p:animRot by="240000">
                                      <p:cBhvr>
                                        <p:cTn id="14" dur="200" fill="hold">
                                          <p:stCondLst>
                                            <p:cond delay="400"/>
                                          </p:stCondLst>
                                        </p:cTn>
                                        <p:tgtEl>
                                          <p:spTgt spid="11">
                                            <p:txEl>
                                              <p:pRg st="0" end="0"/>
                                            </p:txEl>
                                          </p:spTgt>
                                        </p:tgtEl>
                                        <p:attrNameLst>
                                          <p:attrName>r</p:attrName>
                                        </p:attrNameLst>
                                      </p:cBhvr>
                                    </p:animRot>
                                    <p:animRot by="-240000">
                                      <p:cBhvr>
                                        <p:cTn id="15" dur="200" fill="hold">
                                          <p:stCondLst>
                                            <p:cond delay="600"/>
                                          </p:stCondLst>
                                        </p:cTn>
                                        <p:tgtEl>
                                          <p:spTgt spid="11">
                                            <p:txEl>
                                              <p:pRg st="0" end="0"/>
                                            </p:txEl>
                                          </p:spTgt>
                                        </p:tgtEl>
                                        <p:attrNameLst>
                                          <p:attrName>r</p:attrName>
                                        </p:attrNameLst>
                                      </p:cBhvr>
                                    </p:animRot>
                                    <p:animRot by="120000">
                                      <p:cBhvr>
                                        <p:cTn id="16" dur="200" fill="hold">
                                          <p:stCondLst>
                                            <p:cond delay="800"/>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599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p:nvSpPr>
        <p:spPr>
          <a:xfrm>
            <a:off x="762000" y="762000"/>
            <a:ext cx="7696200" cy="1676400"/>
          </a:xfrm>
          <a:prstGeom prst="roundRect">
            <a:avLst/>
          </a:prstGeom>
          <a:solidFill>
            <a:schemeClr val="accent6">
              <a:lumMod val="20000"/>
              <a:lumOff val="80000"/>
              <a:alpha val="92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w="1905"/>
                <a:solidFill>
                  <a:schemeClr val="tx1"/>
                </a:solidFill>
                <a:effectLst>
                  <a:innerShdw blurRad="69850" dist="43180" dir="5400000">
                    <a:srgbClr val="000000">
                      <a:alpha val="65000"/>
                    </a:srgbClr>
                  </a:innerShdw>
                </a:effectLst>
              </a:rPr>
              <a:t>Ikatlah nikmat Allah dengan bersyukur kepada Allah. Kesyukuran penambat nikmat dan pintu membuka tambahan rezeki. </a:t>
            </a:r>
            <a:endParaRPr lang="en-US" sz="3200" b="1" dirty="0">
              <a:solidFill>
                <a:srgbClr val="7030A0"/>
              </a:solidFill>
            </a:endParaRPr>
          </a:p>
        </p:txBody>
      </p:sp>
      <p:sp>
        <p:nvSpPr>
          <p:cNvPr id="8" name="Plaque 7"/>
          <p:cNvSpPr/>
          <p:nvPr/>
        </p:nvSpPr>
        <p:spPr>
          <a:xfrm>
            <a:off x="1676400" y="304800"/>
            <a:ext cx="6019800" cy="518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Umar ibn Abdul Aziz </a:t>
            </a:r>
            <a:r>
              <a:rPr lang="ms-MY"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berkata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ounded Rectangle 3"/>
          <p:cNvSpPr/>
          <p:nvPr/>
        </p:nvSpPr>
        <p:spPr>
          <a:xfrm>
            <a:off x="609600" y="3124200"/>
            <a:ext cx="8001000" cy="1676400"/>
          </a:xfrm>
          <a:prstGeom prst="roundRect">
            <a:avLst/>
          </a:prstGeom>
          <a:solidFill>
            <a:schemeClr val="accent6">
              <a:lumMod val="20000"/>
              <a:lumOff val="80000"/>
              <a:alpha val="92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w="1905"/>
                <a:solidFill>
                  <a:schemeClr val="tx1"/>
                </a:solidFill>
                <a:effectLst>
                  <a:innerShdw blurRad="69850" dist="43180" dir="5400000">
                    <a:srgbClr val="000000">
                      <a:alpha val="65000"/>
                    </a:srgbClr>
                  </a:innerShdw>
                </a:effectLst>
              </a:rPr>
              <a:t>Mensyukuri nikmat ialah dengan menggunakannya pada ketaatan kepada Allah serta menjaga dari ia terguna di jalan maksiat</a:t>
            </a:r>
            <a:endParaRPr lang="en-US" sz="3200" b="1" dirty="0">
              <a:solidFill>
                <a:srgbClr val="7030A0"/>
              </a:solidFill>
            </a:endParaRPr>
          </a:p>
        </p:txBody>
      </p:sp>
      <p:sp>
        <p:nvSpPr>
          <p:cNvPr id="5" name="Plaque 4"/>
          <p:cNvSpPr/>
          <p:nvPr/>
        </p:nvSpPr>
        <p:spPr>
          <a:xfrm>
            <a:off x="1676400" y="2667000"/>
            <a:ext cx="6019800" cy="518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Ibnu Qudamah berkata </a:t>
            </a:r>
            <a:r>
              <a:rPr lang="ms-MY"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762000" y="5029200"/>
            <a:ext cx="7696200" cy="1600200"/>
          </a:xfrm>
          <a:prstGeom prst="roundRect">
            <a:avLst/>
          </a:prstGeom>
          <a:solidFill>
            <a:schemeClr val="bg1">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w="1905"/>
                <a:solidFill>
                  <a:schemeClr val="tx1"/>
                </a:solidFill>
                <a:effectLst>
                  <a:innerShdw blurRad="69850" dist="43180" dir="5400000">
                    <a:srgbClr val="000000">
                      <a:alpha val="65000"/>
                    </a:srgbClr>
                  </a:innerShdw>
                </a:effectLst>
              </a:rPr>
              <a:t>Demikianlah</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nilai</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kesyukuran</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dalam</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diri</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penerima</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nikmat</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akan</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menambahkan</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anugerah</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kurniaan</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Tuhan</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Sebaliknya</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sikap</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kufur</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nikmat</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membawa</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kepada</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tertutup</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dan</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tersekatnya</a:t>
            </a:r>
            <a:r>
              <a:rPr lang="en-US" sz="2400" b="1" dirty="0">
                <a:ln w="1905"/>
                <a:solidFill>
                  <a:schemeClr val="tx1"/>
                </a:solidFill>
                <a:effectLst>
                  <a:innerShdw blurRad="69850" dist="43180" dir="5400000">
                    <a:srgbClr val="000000">
                      <a:alpha val="65000"/>
                    </a:srgbClr>
                  </a:innerShdw>
                </a:effectLst>
              </a:rPr>
              <a:t> </a:t>
            </a:r>
            <a:r>
              <a:rPr lang="en-US" sz="2400" b="1" dirty="0" err="1">
                <a:ln w="1905"/>
                <a:solidFill>
                  <a:schemeClr val="tx1"/>
                </a:solidFill>
                <a:effectLst>
                  <a:innerShdw blurRad="69850" dist="43180" dir="5400000">
                    <a:srgbClr val="000000">
                      <a:alpha val="65000"/>
                    </a:srgbClr>
                  </a:innerShdw>
                </a:effectLst>
              </a:rPr>
              <a:t>nikmat</a:t>
            </a:r>
            <a:r>
              <a:rPr lang="en-US" sz="2400" b="1" dirty="0">
                <a:ln w="1905"/>
                <a:solidFill>
                  <a:schemeClr val="tx1"/>
                </a:solidFill>
                <a:effectLst>
                  <a:innerShdw blurRad="69850" dist="43180" dir="5400000">
                    <a:srgbClr val="000000">
                      <a:alpha val="65000"/>
                    </a:srgbClr>
                  </a:innerShdw>
                </a:effectLst>
              </a:rPr>
              <a:t> yang </a:t>
            </a:r>
            <a:r>
              <a:rPr lang="en-US" sz="2400" b="1" dirty="0" err="1" smtClean="0">
                <a:ln w="1905"/>
                <a:solidFill>
                  <a:schemeClr val="tx1"/>
                </a:solidFill>
                <a:effectLst>
                  <a:innerShdw blurRad="69850" dist="43180" dir="5400000">
                    <a:srgbClr val="000000">
                      <a:alpha val="65000"/>
                    </a:srgbClr>
                  </a:innerShdw>
                </a:effectLst>
              </a:rPr>
              <a:t>mendatang</a:t>
            </a:r>
            <a:r>
              <a:rPr lang="en-US" sz="2400" b="1" dirty="0" smtClean="0">
                <a:ln w="1905"/>
                <a:solidFill>
                  <a:schemeClr val="tx1"/>
                </a:solidFill>
                <a:effectLst>
                  <a:innerShdw blurRad="69850" dist="43180" dir="5400000">
                    <a:srgbClr val="000000">
                      <a:alpha val="65000"/>
                    </a:srgbClr>
                  </a:innerShdw>
                </a:effectLst>
              </a:rPr>
              <a:t>.</a:t>
            </a:r>
            <a:endParaRPr lang="en-US" sz="24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5404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40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Curved Right Arrow 7"/>
          <p:cNvSpPr/>
          <p:nvPr/>
        </p:nvSpPr>
        <p:spPr>
          <a:xfrm>
            <a:off x="457200" y="533400"/>
            <a:ext cx="1143000" cy="191262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 name="Plaque 5"/>
          <p:cNvSpPr/>
          <p:nvPr/>
        </p:nvSpPr>
        <p:spPr>
          <a:xfrm>
            <a:off x="1371600" y="228600"/>
            <a:ext cx="6629400" cy="899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Antara pedoman al-Quran tentang kunci pembuka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rezeki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ounded Rectangle 8"/>
          <p:cNvSpPr/>
          <p:nvPr/>
        </p:nvSpPr>
        <p:spPr>
          <a:xfrm>
            <a:off x="2209800" y="2320290"/>
            <a:ext cx="4877277" cy="110871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w="1905"/>
                <a:solidFill>
                  <a:srgbClr val="C00000"/>
                </a:solidFill>
                <a:effectLst>
                  <a:innerShdw blurRad="69850" dist="43180" dir="5400000">
                    <a:srgbClr val="000000">
                      <a:alpha val="65000"/>
                    </a:srgbClr>
                  </a:innerShdw>
                </a:effectLst>
              </a:rPr>
              <a:t>Berusaha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bekerja</a:t>
            </a:r>
            <a:endParaRPr lang="en-US" sz="32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1535430" y="19050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KELIMA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7" name="Rounded Rectangle 6"/>
          <p:cNvSpPr/>
          <p:nvPr/>
        </p:nvSpPr>
        <p:spPr>
          <a:xfrm>
            <a:off x="1371600" y="4419600"/>
            <a:ext cx="6400800" cy="2057400"/>
          </a:xfrm>
          <a:prstGeom prst="roundRect">
            <a:avLst/>
          </a:prstGeom>
          <a:solidFill>
            <a:schemeClr val="accent6">
              <a:lumMod val="20000"/>
              <a:lumOff val="80000"/>
              <a:alpha val="92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dirty="0">
                <a:solidFill>
                  <a:srgbClr val="121010"/>
                </a:solidFill>
                <a:latin typeface="Arial"/>
                <a:ea typeface="Calibri"/>
              </a:rPr>
              <a:t>Islam menggalakkan manusia berkerja dan berusaha, bersikap produktif serta menjauhi sifat malas, lesu, lembab dan menganggur</a:t>
            </a:r>
            <a:endParaRPr lang="en-US" sz="2800" b="1" dirty="0">
              <a:solidFill>
                <a:srgbClr val="FF0000"/>
              </a:solidFill>
            </a:endParaRPr>
          </a:p>
        </p:txBody>
      </p:sp>
      <p:sp>
        <p:nvSpPr>
          <p:cNvPr id="10" name="Right Arrow 9"/>
          <p:cNvSpPr/>
          <p:nvPr/>
        </p:nvSpPr>
        <p:spPr>
          <a:xfrm rot="5400000">
            <a:off x="4251960" y="3489960"/>
            <a:ext cx="792480" cy="762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8901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733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21000" b="-21000"/>
          </a:stretch>
        </a:blipFill>
        <a:effectLst/>
      </p:bgPr>
    </p:bg>
    <p:spTree>
      <p:nvGrpSpPr>
        <p:cNvPr id="1" name=""/>
        <p:cNvGrpSpPr/>
        <p:nvPr/>
      </p:nvGrpSpPr>
      <p:grpSpPr>
        <a:xfrm>
          <a:off x="0" y="0"/>
          <a:ext cx="0" cy="0"/>
          <a:chOff x="0" y="0"/>
          <a:chExt cx="0" cy="0"/>
        </a:xfrm>
      </p:grpSpPr>
      <p:sp>
        <p:nvSpPr>
          <p:cNvPr id="6" name="Plaque 5"/>
          <p:cNvSpPr/>
          <p:nvPr/>
        </p:nvSpPr>
        <p:spPr>
          <a:xfrm>
            <a:off x="495300" y="304800"/>
            <a:ext cx="8229600" cy="609600"/>
          </a:xfrm>
          <a:prstGeom prst="plaque">
            <a:avLst>
              <a:gd name="adj" fmla="val 50000"/>
            </a:avLst>
          </a:prstGeom>
          <a:solidFill>
            <a:schemeClr val="bg1">
              <a:lumMod val="85000"/>
            </a:schemeClr>
          </a:solidFill>
          <a:ln w="47625">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400" b="1" spc="300" dirty="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Sabda Nabi Muhammad </a:t>
            </a:r>
            <a:r>
              <a:rPr lang="ms-MY" sz="2400" b="1" spc="300" dirty="0" smtClean="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SAW</a:t>
            </a:r>
            <a:r>
              <a:rPr lang="en-US" sz="2400" b="1" spc="300" dirty="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 </a:t>
            </a:r>
            <a:r>
              <a:rPr lang="en-US" sz="2400" b="1" spc="300" dirty="0" smtClean="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a:t>
            </a:r>
            <a:endParaRPr lang="ms-MY" sz="2400" b="1" spc="300" dirty="0" smtClean="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endParaRPr>
          </a:p>
        </p:txBody>
      </p:sp>
      <p:sp>
        <p:nvSpPr>
          <p:cNvPr id="7" name="Rectangle 6"/>
          <p:cNvSpPr/>
          <p:nvPr/>
        </p:nvSpPr>
        <p:spPr>
          <a:xfrm>
            <a:off x="533400" y="3846255"/>
            <a:ext cx="8153400" cy="2554545"/>
          </a:xfrm>
          <a:prstGeom prst="rect">
            <a:avLst/>
          </a:prstGeom>
        </p:spPr>
        <p:txBody>
          <a:bodyPr wrap="square">
            <a:spAutoFit/>
          </a:bodyPr>
          <a:lstStyle/>
          <a:p>
            <a:pPr algn="just"/>
            <a:r>
              <a:rPr lang="en-US" sz="3200" b="1" dirty="0">
                <a:solidFill>
                  <a:srgbClr val="002060"/>
                </a:solidFill>
              </a:rPr>
              <a:t>Yang </a:t>
            </a:r>
            <a:r>
              <a:rPr lang="en-US" sz="3200" b="1" dirty="0" err="1" smtClean="0">
                <a:solidFill>
                  <a:srgbClr val="002060"/>
                </a:solidFill>
              </a:rPr>
              <a:t>bermaksud</a:t>
            </a:r>
            <a:r>
              <a:rPr lang="en-US" sz="3200" b="1" dirty="0" smtClean="0">
                <a:solidFill>
                  <a:srgbClr val="002060"/>
                </a:solidFill>
              </a:rPr>
              <a:t> </a:t>
            </a:r>
            <a:r>
              <a:rPr lang="en-US" sz="3200" b="1" dirty="0">
                <a:solidFill>
                  <a:srgbClr val="20431D"/>
                </a:solidFill>
              </a:rPr>
              <a:t>: </a:t>
            </a:r>
            <a:r>
              <a:rPr lang="en-US" sz="3200" b="1" dirty="0" err="1">
                <a:solidFill>
                  <a:srgbClr val="20431D"/>
                </a:solidFill>
              </a:rPr>
              <a:t>Tidaklah</a:t>
            </a:r>
            <a:r>
              <a:rPr lang="en-US" sz="3200" b="1" dirty="0">
                <a:solidFill>
                  <a:srgbClr val="20431D"/>
                </a:solidFill>
              </a:rPr>
              <a:t> </a:t>
            </a:r>
            <a:r>
              <a:rPr lang="en-US" sz="3200" b="1" dirty="0" err="1">
                <a:solidFill>
                  <a:srgbClr val="20431D"/>
                </a:solidFill>
              </a:rPr>
              <a:t>makan</a:t>
            </a:r>
            <a:r>
              <a:rPr lang="en-US" sz="3200" b="1" dirty="0">
                <a:solidFill>
                  <a:srgbClr val="20431D"/>
                </a:solidFill>
              </a:rPr>
              <a:t> </a:t>
            </a:r>
            <a:r>
              <a:rPr lang="en-US" sz="3200" b="1" dirty="0" err="1">
                <a:solidFill>
                  <a:srgbClr val="20431D"/>
                </a:solidFill>
              </a:rPr>
              <a:t>seseorang</a:t>
            </a:r>
            <a:r>
              <a:rPr lang="en-US" sz="3200" b="1" dirty="0">
                <a:solidFill>
                  <a:srgbClr val="20431D"/>
                </a:solidFill>
              </a:rPr>
              <a:t> </a:t>
            </a:r>
            <a:r>
              <a:rPr lang="en-US" sz="3200" b="1" dirty="0" err="1">
                <a:solidFill>
                  <a:srgbClr val="20431D"/>
                </a:solidFill>
              </a:rPr>
              <a:t>satu</a:t>
            </a:r>
            <a:r>
              <a:rPr lang="en-US" sz="3200" b="1" dirty="0">
                <a:solidFill>
                  <a:srgbClr val="20431D"/>
                </a:solidFill>
              </a:rPr>
              <a:t> </a:t>
            </a:r>
            <a:r>
              <a:rPr lang="en-US" sz="3200" b="1" dirty="0" err="1">
                <a:solidFill>
                  <a:srgbClr val="20431D"/>
                </a:solidFill>
              </a:rPr>
              <a:t>makanan</a:t>
            </a:r>
            <a:r>
              <a:rPr lang="en-US" sz="3200" b="1" dirty="0">
                <a:solidFill>
                  <a:srgbClr val="20431D"/>
                </a:solidFill>
              </a:rPr>
              <a:t> yang </a:t>
            </a:r>
            <a:r>
              <a:rPr lang="en-US" sz="3200" b="1" dirty="0" err="1">
                <a:solidFill>
                  <a:srgbClr val="20431D"/>
                </a:solidFill>
              </a:rPr>
              <a:t>lebih</a:t>
            </a:r>
            <a:r>
              <a:rPr lang="en-US" sz="3200" b="1" dirty="0">
                <a:solidFill>
                  <a:srgbClr val="20431D"/>
                </a:solidFill>
              </a:rPr>
              <a:t> </a:t>
            </a:r>
            <a:r>
              <a:rPr lang="en-US" sz="3200" b="1" dirty="0" err="1">
                <a:solidFill>
                  <a:srgbClr val="20431D"/>
                </a:solidFill>
              </a:rPr>
              <a:t>baik</a:t>
            </a:r>
            <a:r>
              <a:rPr lang="en-US" sz="3200" b="1" dirty="0">
                <a:solidFill>
                  <a:srgbClr val="20431D"/>
                </a:solidFill>
              </a:rPr>
              <a:t> </a:t>
            </a:r>
            <a:r>
              <a:rPr lang="en-US" sz="3200" b="1" dirty="0" err="1">
                <a:solidFill>
                  <a:srgbClr val="20431D"/>
                </a:solidFill>
              </a:rPr>
              <a:t>dari</a:t>
            </a:r>
            <a:r>
              <a:rPr lang="en-US" sz="3200" b="1" dirty="0">
                <a:solidFill>
                  <a:srgbClr val="20431D"/>
                </a:solidFill>
              </a:rPr>
              <a:t> </a:t>
            </a:r>
            <a:r>
              <a:rPr lang="en-US" sz="3200" b="1" dirty="0" err="1">
                <a:solidFill>
                  <a:srgbClr val="20431D"/>
                </a:solidFill>
              </a:rPr>
              <a:t>makan</a:t>
            </a:r>
            <a:r>
              <a:rPr lang="en-US" sz="3200" b="1" dirty="0">
                <a:solidFill>
                  <a:srgbClr val="20431D"/>
                </a:solidFill>
              </a:rPr>
              <a:t> </a:t>
            </a:r>
            <a:r>
              <a:rPr lang="en-US" sz="3200" b="1" dirty="0" err="1">
                <a:solidFill>
                  <a:srgbClr val="20431D"/>
                </a:solidFill>
              </a:rPr>
              <a:t>dari</a:t>
            </a:r>
            <a:r>
              <a:rPr lang="en-US" sz="3200" b="1" dirty="0">
                <a:solidFill>
                  <a:srgbClr val="20431D"/>
                </a:solidFill>
              </a:rPr>
              <a:t> </a:t>
            </a:r>
            <a:r>
              <a:rPr lang="en-US" sz="3200" b="1" dirty="0" err="1">
                <a:solidFill>
                  <a:srgbClr val="20431D"/>
                </a:solidFill>
              </a:rPr>
              <a:t>usaha</a:t>
            </a:r>
            <a:r>
              <a:rPr lang="en-US" sz="3200" b="1" dirty="0">
                <a:solidFill>
                  <a:srgbClr val="20431D"/>
                </a:solidFill>
              </a:rPr>
              <a:t> </a:t>
            </a:r>
            <a:r>
              <a:rPr lang="en-US" sz="3200" b="1" dirty="0" err="1">
                <a:solidFill>
                  <a:srgbClr val="20431D"/>
                </a:solidFill>
              </a:rPr>
              <a:t>kerja</a:t>
            </a:r>
            <a:r>
              <a:rPr lang="en-US" sz="3200" b="1" dirty="0">
                <a:solidFill>
                  <a:srgbClr val="20431D"/>
                </a:solidFill>
              </a:rPr>
              <a:t> </a:t>
            </a:r>
            <a:r>
              <a:rPr lang="en-US" sz="3200" b="1" dirty="0" err="1">
                <a:solidFill>
                  <a:srgbClr val="20431D"/>
                </a:solidFill>
              </a:rPr>
              <a:t>tangannya</a:t>
            </a:r>
            <a:r>
              <a:rPr lang="en-US" sz="3200" b="1" dirty="0">
                <a:solidFill>
                  <a:srgbClr val="20431D"/>
                </a:solidFill>
              </a:rPr>
              <a:t>. </a:t>
            </a:r>
            <a:r>
              <a:rPr lang="en-US" sz="3200" b="1" dirty="0" err="1">
                <a:solidFill>
                  <a:srgbClr val="20431D"/>
                </a:solidFill>
              </a:rPr>
              <a:t>Nabi</a:t>
            </a:r>
            <a:r>
              <a:rPr lang="en-US" sz="3200" b="1" dirty="0">
                <a:solidFill>
                  <a:srgbClr val="20431D"/>
                </a:solidFill>
              </a:rPr>
              <a:t> </a:t>
            </a:r>
            <a:r>
              <a:rPr lang="en-US" sz="3200" b="1" dirty="0" err="1">
                <a:solidFill>
                  <a:srgbClr val="20431D"/>
                </a:solidFill>
              </a:rPr>
              <a:t>Dawud</a:t>
            </a:r>
            <a:r>
              <a:rPr lang="en-US" sz="3200" b="1" dirty="0">
                <a:solidFill>
                  <a:srgbClr val="20431D"/>
                </a:solidFill>
              </a:rPr>
              <a:t> as </a:t>
            </a:r>
            <a:r>
              <a:rPr lang="en-US" sz="3200" b="1" dirty="0" err="1">
                <a:solidFill>
                  <a:srgbClr val="20431D"/>
                </a:solidFill>
              </a:rPr>
              <a:t>adalah</a:t>
            </a:r>
            <a:r>
              <a:rPr lang="en-US" sz="3200" b="1" dirty="0">
                <a:solidFill>
                  <a:srgbClr val="20431D"/>
                </a:solidFill>
              </a:rPr>
              <a:t> </a:t>
            </a:r>
            <a:r>
              <a:rPr lang="en-US" sz="3200" b="1" dirty="0" err="1">
                <a:solidFill>
                  <a:srgbClr val="20431D"/>
                </a:solidFill>
              </a:rPr>
              <a:t>seorang</a:t>
            </a:r>
            <a:r>
              <a:rPr lang="en-US" sz="3200" b="1" dirty="0">
                <a:solidFill>
                  <a:srgbClr val="20431D"/>
                </a:solidFill>
              </a:rPr>
              <a:t> yang </a:t>
            </a:r>
            <a:r>
              <a:rPr lang="en-US" sz="3200" b="1" dirty="0" err="1">
                <a:solidFill>
                  <a:srgbClr val="20431D"/>
                </a:solidFill>
              </a:rPr>
              <a:t>makan</a:t>
            </a:r>
            <a:r>
              <a:rPr lang="en-US" sz="3200" b="1" dirty="0">
                <a:solidFill>
                  <a:srgbClr val="20431D"/>
                </a:solidFill>
              </a:rPr>
              <a:t> </a:t>
            </a:r>
            <a:r>
              <a:rPr lang="en-US" sz="3200" b="1" dirty="0" err="1">
                <a:solidFill>
                  <a:srgbClr val="20431D"/>
                </a:solidFill>
              </a:rPr>
              <a:t>dari</a:t>
            </a:r>
            <a:r>
              <a:rPr lang="en-US" sz="3200" b="1" dirty="0">
                <a:solidFill>
                  <a:srgbClr val="20431D"/>
                </a:solidFill>
              </a:rPr>
              <a:t> </a:t>
            </a:r>
            <a:r>
              <a:rPr lang="en-US" sz="3200" b="1" dirty="0" err="1">
                <a:solidFill>
                  <a:srgbClr val="20431D"/>
                </a:solidFill>
              </a:rPr>
              <a:t>usaha</a:t>
            </a:r>
            <a:r>
              <a:rPr lang="en-US" sz="3200" b="1" dirty="0">
                <a:solidFill>
                  <a:srgbClr val="20431D"/>
                </a:solidFill>
              </a:rPr>
              <a:t> </a:t>
            </a:r>
            <a:r>
              <a:rPr lang="en-US" sz="3200" b="1" dirty="0" err="1">
                <a:solidFill>
                  <a:srgbClr val="20431D"/>
                </a:solidFill>
              </a:rPr>
              <a:t>kerja</a:t>
            </a:r>
            <a:r>
              <a:rPr lang="en-US" sz="3200" b="1" dirty="0">
                <a:solidFill>
                  <a:srgbClr val="20431D"/>
                </a:solidFill>
              </a:rPr>
              <a:t> </a:t>
            </a:r>
            <a:r>
              <a:rPr lang="en-US" sz="3200" b="1" dirty="0" err="1">
                <a:solidFill>
                  <a:srgbClr val="20431D"/>
                </a:solidFill>
              </a:rPr>
              <a:t>tangannya</a:t>
            </a:r>
            <a:r>
              <a:rPr lang="en-US" sz="3200" b="1" dirty="0">
                <a:solidFill>
                  <a:srgbClr val="20431D"/>
                </a:solidFill>
              </a:rPr>
              <a:t> </a:t>
            </a:r>
            <a:r>
              <a:rPr lang="en-US" sz="3200" b="1" dirty="0" err="1">
                <a:solidFill>
                  <a:srgbClr val="20431D"/>
                </a:solidFill>
              </a:rPr>
              <a:t>sendiri</a:t>
            </a:r>
            <a:r>
              <a:rPr lang="en-US" sz="3200" b="1" dirty="0">
                <a:solidFill>
                  <a:srgbClr val="20431D"/>
                </a:solidFill>
              </a:rPr>
              <a:t>. </a:t>
            </a:r>
          </a:p>
        </p:txBody>
      </p:sp>
      <p:sp>
        <p:nvSpPr>
          <p:cNvPr id="9" name="Rectangle 8"/>
          <p:cNvSpPr/>
          <p:nvPr/>
        </p:nvSpPr>
        <p:spPr>
          <a:xfrm>
            <a:off x="6019800" y="6324600"/>
            <a:ext cx="2590800" cy="369332"/>
          </a:xfrm>
          <a:prstGeom prst="rect">
            <a:avLst/>
          </a:prstGeom>
          <a:solidFill>
            <a:schemeClr val="bg1">
              <a:lumMod val="85000"/>
            </a:schemeClr>
          </a:solidFill>
        </p:spPr>
        <p:txBody>
          <a:bodyPr wrap="square">
            <a:spAutoFit/>
          </a:bodyPr>
          <a:lstStyle/>
          <a:p>
            <a:r>
              <a:rPr lang="ms-MY" b="1" dirty="0" smtClean="0"/>
              <a:t> ( Hadis riwayat Bukhori )</a:t>
            </a:r>
            <a:endParaRPr lang="en-US" b="1" dirty="0"/>
          </a:p>
        </p:txBody>
      </p:sp>
      <p:sp>
        <p:nvSpPr>
          <p:cNvPr id="3" name="Rectangle 2"/>
          <p:cNvSpPr/>
          <p:nvPr/>
        </p:nvSpPr>
        <p:spPr>
          <a:xfrm>
            <a:off x="228600" y="1219200"/>
            <a:ext cx="8763000" cy="2585323"/>
          </a:xfrm>
          <a:prstGeom prst="rect">
            <a:avLst/>
          </a:prstGeom>
        </p:spPr>
        <p:txBody>
          <a:bodyPr wrap="square">
            <a:spAutoFit/>
          </a:bodyPr>
          <a:lstStyle/>
          <a:p>
            <a:pPr algn="ctr"/>
            <a:r>
              <a:rPr lang="ar-SA" sz="5400" b="1" dirty="0"/>
              <a:t>ما أَكَلَ أَحَدٌ طَعَامًا قَطُّ ، خَيْرًا مِنْ </a:t>
            </a:r>
            <a:r>
              <a:rPr lang="ar-SA" sz="5400" b="1" dirty="0" smtClean="0"/>
              <a:t>أَنْ</a:t>
            </a:r>
            <a:endParaRPr lang="en-US" sz="5400" b="1" dirty="0" smtClean="0"/>
          </a:p>
          <a:p>
            <a:pPr algn="ctr"/>
            <a:r>
              <a:rPr lang="ar-SA" sz="5400" b="1" dirty="0" smtClean="0"/>
              <a:t> يَأْكُلَ </a:t>
            </a:r>
            <a:r>
              <a:rPr lang="ar-SA" sz="5400" b="1" dirty="0"/>
              <a:t>مِنْ عَمَلِ يَدِهِ وَإِنَّ نَبِيَّ اللهِ دَاوُدَ </a:t>
            </a:r>
            <a:endParaRPr lang="en-US" sz="5400" b="1" dirty="0" smtClean="0"/>
          </a:p>
          <a:p>
            <a:pPr algn="ctr"/>
            <a:r>
              <a:rPr lang="ar-SA" sz="5400" b="1" dirty="0" smtClean="0"/>
              <a:t>كَانَ </a:t>
            </a:r>
            <a:r>
              <a:rPr lang="ar-SA" sz="5400" b="1" dirty="0"/>
              <a:t>يَأْكُلُ مِنْ عَمَلِ </a:t>
            </a:r>
            <a:r>
              <a:rPr lang="ar-SA" sz="5400" b="1" dirty="0" smtClean="0"/>
              <a:t>يَدِهِ</a:t>
            </a:r>
            <a:endParaRPr lang="en-US" sz="5400" dirty="0"/>
          </a:p>
        </p:txBody>
      </p:sp>
    </p:spTree>
    <p:extLst>
      <p:ext uri="{BB962C8B-B14F-4D97-AF65-F5344CB8AC3E}">
        <p14:creationId xmlns:p14="http://schemas.microsoft.com/office/powerpoint/2010/main" val="3231360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6000" r="-6000"/>
          </a:stretch>
        </a:blipFill>
        <a:effectLst/>
      </p:bgPr>
    </p:bg>
    <p:spTree>
      <p:nvGrpSpPr>
        <p:cNvPr id="1" name=""/>
        <p:cNvGrpSpPr/>
        <p:nvPr/>
      </p:nvGrpSpPr>
      <p:grpSpPr>
        <a:xfrm>
          <a:off x="0" y="0"/>
          <a:ext cx="0" cy="0"/>
          <a:chOff x="0" y="0"/>
          <a:chExt cx="0" cy="0"/>
        </a:xfrm>
      </p:grpSpPr>
      <p:sp>
        <p:nvSpPr>
          <p:cNvPr id="10" name="Flowchart: Alternate Process 9"/>
          <p:cNvSpPr/>
          <p:nvPr/>
        </p:nvSpPr>
        <p:spPr>
          <a:xfrm>
            <a:off x="533400" y="1295400"/>
            <a:ext cx="7924800" cy="2362200"/>
          </a:xfrm>
          <a:prstGeom prst="flowChartAlternateProcess">
            <a:avLst/>
          </a:prstGeom>
          <a:solidFill>
            <a:schemeClr val="bg1"/>
          </a:solidFill>
          <a:ln w="73025">
            <a:solidFill>
              <a:srgbClr val="7030A0"/>
            </a:solidFill>
          </a:ln>
          <a:effectLst>
            <a:innerShdw blurRad="114300">
              <a:prstClr val="black"/>
            </a:innerShdw>
            <a:reflection blurRad="6350" stA="20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Apa yang disebut di dalam kesempatan ini adalah sebahagian yang terpenting dari kunci pembuka rezeki, berdasarkan pedoman al Quran dan al Sunnah</a:t>
            </a:r>
            <a:endParaRPr lang="ms-MY" sz="28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endParaRPr>
          </a:p>
        </p:txBody>
      </p:sp>
      <p:sp>
        <p:nvSpPr>
          <p:cNvPr id="4" name="Rounded Rectangle 3"/>
          <p:cNvSpPr/>
          <p:nvPr/>
        </p:nvSpPr>
        <p:spPr>
          <a:xfrm>
            <a:off x="2590800" y="381000"/>
            <a:ext cx="4038600" cy="838200"/>
          </a:xfrm>
          <a:prstGeom prst="roundRect">
            <a:avLst>
              <a:gd name="adj" fmla="val 35758"/>
            </a:avLst>
          </a:prstGeom>
          <a:solidFill>
            <a:schemeClr val="bg1">
              <a:lumMod val="95000"/>
              <a:alpha val="92000"/>
            </a:schemeClr>
          </a:solidFill>
          <a:ln w="889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ln w="1905"/>
                <a:solidFill>
                  <a:srgbClr val="002060"/>
                </a:solidFill>
                <a:effectLst>
                  <a:innerShdw blurRad="69850" dist="43180" dir="5400000">
                    <a:srgbClr val="000000">
                      <a:alpha val="65000"/>
                    </a:srgbClr>
                  </a:innerShdw>
                </a:effectLst>
              </a:rPr>
              <a:t>RUMUSAN</a:t>
            </a:r>
            <a:endParaRPr lang="en-US" sz="4400" b="1" dirty="0">
              <a:ln w="1905"/>
              <a:solidFill>
                <a:srgbClr val="002060"/>
              </a:solidFill>
              <a:effectLst>
                <a:innerShdw blurRad="69850" dist="43180" dir="5400000">
                  <a:srgbClr val="000000">
                    <a:alpha val="65000"/>
                  </a:srgbClr>
                </a:innerShdw>
              </a:effectLst>
            </a:endParaRPr>
          </a:p>
        </p:txBody>
      </p:sp>
      <p:sp>
        <p:nvSpPr>
          <p:cNvPr id="8" name="Flowchart: Alternate Process 7"/>
          <p:cNvSpPr/>
          <p:nvPr/>
        </p:nvSpPr>
        <p:spPr>
          <a:xfrm>
            <a:off x="914400" y="4572000"/>
            <a:ext cx="7315200" cy="1905000"/>
          </a:xfrm>
          <a:prstGeom prst="flowChartAlternateProcess">
            <a:avLst/>
          </a:prstGeom>
          <a:gradFill>
            <a:gsLst>
              <a:gs pos="0">
                <a:srgbClr val="FFEFD1">
                  <a:alpha val="87000"/>
                </a:srgbClr>
              </a:gs>
              <a:gs pos="64999">
                <a:srgbClr val="F0EBD5"/>
              </a:gs>
              <a:gs pos="100000">
                <a:srgbClr val="D1C39F"/>
              </a:gs>
            </a:gsLst>
            <a:lin ang="5400000" scaled="0"/>
          </a:gradFill>
          <a:ln w="73025">
            <a:solidFill>
              <a:srgbClr val="FFFF00"/>
            </a:solidFill>
          </a:ln>
          <a:effectLst>
            <a:innerShdw blurRad="114300">
              <a:prstClr val="black"/>
            </a:innerShdw>
            <a:reflection blurRad="6350" stA="20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tx1"/>
                </a:solidFill>
                <a:effectLst>
                  <a:innerShdw blurRad="69850" dist="43180" dir="5400000">
                    <a:srgbClr val="000000">
                      <a:alpha val="65000"/>
                    </a:srgbClr>
                  </a:innerShdw>
                </a:effectLst>
                <a:latin typeface="Arial Black" pitchFamily="34" charset="0"/>
              </a:rPr>
              <a:t>Sesiapa yang memahami, menghayatinya dan beramal dengannya, Allah </a:t>
            </a:r>
            <a:r>
              <a:rPr lang="sv-SE" sz="2400" b="1" dirty="0" smtClean="0">
                <a:ln w="1905"/>
                <a:solidFill>
                  <a:schemeClr val="tx1"/>
                </a:solidFill>
                <a:effectLst>
                  <a:innerShdw blurRad="69850" dist="43180" dir="5400000">
                    <a:srgbClr val="000000">
                      <a:alpha val="65000"/>
                    </a:srgbClr>
                  </a:innerShdw>
                </a:effectLst>
                <a:latin typeface="Arial Black" pitchFamily="34" charset="0"/>
              </a:rPr>
              <a:t>SWT </a:t>
            </a:r>
            <a:r>
              <a:rPr lang="sv-SE" sz="2400" b="1" dirty="0">
                <a:ln w="1905"/>
                <a:solidFill>
                  <a:schemeClr val="tx1"/>
                </a:solidFill>
                <a:effectLst>
                  <a:innerShdw blurRad="69850" dist="43180" dir="5400000">
                    <a:srgbClr val="000000">
                      <a:alpha val="65000"/>
                    </a:srgbClr>
                  </a:innerShdw>
                </a:effectLst>
                <a:latin typeface="Arial Black" pitchFamily="34" charset="0"/>
              </a:rPr>
              <a:t>menjanjikan kelapangan rezeki dan keberkatan nikmat kurniaan</a:t>
            </a:r>
            <a:endParaRPr lang="ms-MY" sz="2400" b="1" dirty="0">
              <a:ln w="1905"/>
              <a:solidFill>
                <a:schemeClr val="tx1"/>
              </a:solidFill>
              <a:effectLst>
                <a:innerShdw blurRad="69850" dist="43180" dir="5400000">
                  <a:srgbClr val="000000">
                    <a:alpha val="65000"/>
                  </a:srgbClr>
                </a:innerShdw>
              </a:effectLst>
              <a:latin typeface="Arial Black" pitchFamily="34" charset="0"/>
            </a:endParaRPr>
          </a:p>
        </p:txBody>
      </p:sp>
      <p:sp>
        <p:nvSpPr>
          <p:cNvPr id="9" name="Right Arrow 8"/>
          <p:cNvSpPr/>
          <p:nvPr/>
        </p:nvSpPr>
        <p:spPr>
          <a:xfrm rot="5400000">
            <a:off x="4251960" y="3680460"/>
            <a:ext cx="792480" cy="762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6676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6000" r="-6000"/>
          </a:stretch>
        </a:blipFill>
        <a:effectLst/>
      </p:bgPr>
    </p:bg>
    <p:spTree>
      <p:nvGrpSpPr>
        <p:cNvPr id="1" name=""/>
        <p:cNvGrpSpPr/>
        <p:nvPr/>
      </p:nvGrpSpPr>
      <p:grpSpPr>
        <a:xfrm>
          <a:off x="0" y="0"/>
          <a:ext cx="0" cy="0"/>
          <a:chOff x="0" y="0"/>
          <a:chExt cx="0" cy="0"/>
        </a:xfrm>
      </p:grpSpPr>
      <p:sp>
        <p:nvSpPr>
          <p:cNvPr id="10" name="Flowchart: Alternate Process 9"/>
          <p:cNvSpPr/>
          <p:nvPr/>
        </p:nvSpPr>
        <p:spPr>
          <a:xfrm>
            <a:off x="762000" y="1219200"/>
            <a:ext cx="7696200" cy="5105400"/>
          </a:xfrm>
          <a:prstGeom prst="flowChartAlternateProcess">
            <a:avLst/>
          </a:prstGeom>
          <a:gradFill>
            <a:gsLst>
              <a:gs pos="0">
                <a:srgbClr val="FFEFD1">
                  <a:alpha val="87000"/>
                </a:srgbClr>
              </a:gs>
              <a:gs pos="64999">
                <a:srgbClr val="F0EBD5"/>
              </a:gs>
              <a:gs pos="100000">
                <a:srgbClr val="D1C39F"/>
              </a:gs>
            </a:gsLst>
            <a:lin ang="5400000" scaled="0"/>
          </a:gradFill>
          <a:ln w="73025">
            <a:solidFill>
              <a:srgbClr val="FFFF00"/>
            </a:solidFill>
          </a:ln>
          <a:effectLst>
            <a:innerShdw blurRad="114300">
              <a:prstClr val="black"/>
            </a:innerShdw>
            <a:reflection blurRad="6350" stA="20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Semoga Allah </a:t>
            </a:r>
            <a:r>
              <a:rPr lang="sv-SE" sz="32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SWT </a:t>
            </a:r>
            <a:r>
              <a:rPr lang="sv-SE" sz="32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melimpahkan kepada setiap kita rezeki yang halal dari kekayaan dan kemewahan khazanahnya, diberkati segala rezeki yang diberi untuk dipulangkan dalam bentuk kesyukuran, ketaatan dan amal ibadat demi mencari redha dan rahmat Allah swt </a:t>
            </a:r>
            <a:r>
              <a:rPr lang="sv-SE" sz="32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jua</a:t>
            </a:r>
            <a:endParaRPr lang="ms-MY" sz="32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endParaRPr>
          </a:p>
        </p:txBody>
      </p:sp>
      <p:sp>
        <p:nvSpPr>
          <p:cNvPr id="4" name="Rounded Rectangle 3"/>
          <p:cNvSpPr/>
          <p:nvPr/>
        </p:nvSpPr>
        <p:spPr>
          <a:xfrm>
            <a:off x="2590800" y="381000"/>
            <a:ext cx="4038600" cy="838200"/>
          </a:xfrm>
          <a:prstGeom prst="roundRect">
            <a:avLst>
              <a:gd name="adj" fmla="val 35758"/>
            </a:avLst>
          </a:prstGeom>
          <a:solidFill>
            <a:schemeClr val="bg1">
              <a:lumMod val="95000"/>
              <a:alpha val="92000"/>
            </a:schemeClr>
          </a:solidFill>
          <a:ln w="889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ln w="1905"/>
                <a:solidFill>
                  <a:srgbClr val="002060"/>
                </a:solidFill>
                <a:effectLst>
                  <a:innerShdw blurRad="69850" dist="43180" dir="5400000">
                    <a:srgbClr val="000000">
                      <a:alpha val="65000"/>
                    </a:srgbClr>
                  </a:innerShdw>
                </a:effectLst>
              </a:rPr>
              <a:t>HARAPAN</a:t>
            </a:r>
            <a:endParaRPr lang="en-US" sz="4400" b="1" dirty="0">
              <a:ln w="1905"/>
              <a:solidFill>
                <a:srgbClr val="002060"/>
              </a:solidFill>
              <a:effectLst>
                <a:innerShdw blurRad="69850" dist="43180" dir="5400000">
                  <a:srgbClr val="000000">
                    <a:alpha val="65000"/>
                  </a:srgbClr>
                </a:inn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5562600"/>
            <a:ext cx="1143000" cy="1143000"/>
          </a:xfrm>
          <a:prstGeom prst="rect">
            <a:avLst/>
          </a:prstGeom>
        </p:spPr>
      </p:pic>
    </p:spTree>
    <p:extLst>
      <p:ext uri="{BB962C8B-B14F-4D97-AF65-F5344CB8AC3E}">
        <p14:creationId xmlns:p14="http://schemas.microsoft.com/office/powerpoint/2010/main" val="21370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9094" y="1021140"/>
            <a:ext cx="8610106" cy="1569660"/>
          </a:xfrm>
          <a:prstGeom prst="rect">
            <a:avLst/>
          </a:prstGeom>
          <a:solidFill>
            <a:schemeClr val="accent2">
              <a:lumMod val="50000"/>
              <a:alpha val="5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الأَمِينُ</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57200" y="2819400"/>
            <a:ext cx="8305306" cy="3493264"/>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dipercayai</a:t>
            </a:r>
            <a:endPar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0999" y="1097340"/>
            <a:ext cx="8382001"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عَلَى سَيِّدِنَا مُحَمَّدٍ وعَلَى اَلِهِ وَأَصْحَابِهِ وَسَلِّمْ تَسْلِيْمًا كِثيْرًا إِلَى يَوْمِ الدِّينِ</a:t>
            </a:r>
          </a:p>
        </p:txBody>
      </p:sp>
      <p:sp>
        <p:nvSpPr>
          <p:cNvPr id="4" name="TextBox 3"/>
          <p:cNvSpPr txBox="1"/>
          <p:nvPr/>
        </p:nvSpPr>
        <p:spPr>
          <a:xfrm>
            <a:off x="381000" y="3048000"/>
            <a:ext cx="845820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sebenar-benar</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sebanyak-banyak</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228600" y="685800"/>
            <a:ext cx="8686800" cy="603242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2">
                    <a:lumMod val="50000"/>
                  </a:schemeClr>
                </a:solidFill>
              </a:rPr>
              <a:t>Ya Allah, wahai Tuhan yang Maha Hidup lagi Maha Mentadbir segala urusan. Dengan rahmat-Mu, kami memohon pertolongan. </a:t>
            </a:r>
          </a:p>
          <a:p>
            <a:pPr algn="just"/>
            <a:endParaRPr lang="ms-MY" sz="1100" b="1" dirty="0">
              <a:solidFill>
                <a:schemeClr val="accent2">
                  <a:lumMod val="50000"/>
                </a:schemeClr>
              </a:solidFill>
            </a:endParaRPr>
          </a:p>
          <a:p>
            <a:pPr algn="just"/>
            <a:r>
              <a:rPr lang="ms-MY" sz="2600" b="1" dirty="0">
                <a:solidFill>
                  <a:schemeClr val="accent5">
                    <a:lumMod val="50000"/>
                  </a:schemeClr>
                </a:solidFill>
              </a:rPr>
              <a:t>Perbaikilah segala urusan kami, dan janganlah Engkau biarkan kami bersendirian tanpa jagaanMu. Kami mohon berlindung denganMu daripada kehilangan nikmat dan pemeliharaanMu. Kami juga berlindung denganMu daripada musibah azab dan segala kemurkaanMu. </a:t>
            </a:r>
          </a:p>
          <a:p>
            <a:pPr algn="just"/>
            <a:endParaRPr lang="ms-MY" sz="1100" b="1" dirty="0">
              <a:solidFill>
                <a:schemeClr val="accent2">
                  <a:lumMod val="50000"/>
                </a:schemeClr>
              </a:solidFill>
            </a:endParaRPr>
          </a:p>
          <a:p>
            <a:pPr algn="just"/>
            <a:r>
              <a:rPr lang="ms-MY" sz="2600" b="1" dirty="0">
                <a:solidFill>
                  <a:srgbClr val="002060"/>
                </a:solidFill>
              </a:rPr>
              <a:t>Wahai Tuhan kami! Ampunilah kami</a:t>
            </a:r>
            <a:r>
              <a:rPr lang="ms-MY" sz="2600" b="1" dirty="0" smtClean="0">
                <a:solidFill>
                  <a:srgbClr val="002060"/>
                </a:solidFill>
              </a:rPr>
              <a:t>, keluarga </a:t>
            </a:r>
            <a:r>
              <a:rPr lang="ms-MY" sz="2600" b="1" dirty="0">
                <a:solidFill>
                  <a:srgbClr val="002060"/>
                </a:solidFill>
              </a:rPr>
              <a:t>kami dan saudara-saudara kami yang mendahului kami dalam iman, dan janganlah Engkau jadikan dalam hati kami rasa dengki terhadap orang yang beriman. Wahai Tuhan kami! sesungguhnya Engkau Maha Belas Kasih Lagi Maha Mengasihani.</a:t>
            </a:r>
          </a:p>
        </p:txBody>
      </p:sp>
      <p:sp>
        <p:nvSpPr>
          <p:cNvPr id="5" name="Rectangle 4"/>
          <p:cNvSpPr/>
          <p:nvPr/>
        </p:nvSpPr>
        <p:spPr>
          <a:xfrm>
            <a:off x="152400" y="11430"/>
            <a:ext cx="2057400" cy="707886"/>
          </a:xfrm>
          <a:prstGeom prst="rect">
            <a:avLst/>
          </a:prstGeom>
          <a:noFill/>
        </p:spPr>
        <p:txBody>
          <a:bodyPr wrap="square" lIns="91440" tIns="45720" rIns="91440" bIns="45720">
            <a:spAutoFit/>
          </a:bodyPr>
          <a:lstStyle/>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9906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وَالْحَمْدُ للهِ رَبِّ </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7000" r="-4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914400"/>
            <a:ext cx="8382000" cy="1938992"/>
          </a:xfrm>
          <a:prstGeom prst="rect">
            <a:avLst/>
          </a:prstGeom>
          <a:solidFill>
            <a:srgbClr val="7030A0">
              <a:alpha val="51000"/>
            </a:srgbClr>
          </a:solidFill>
        </p:spPr>
        <p:txBody>
          <a:bodyPr wrap="square">
            <a:spAutoFit/>
          </a:bodyPr>
          <a:lstStyle/>
          <a:p>
            <a:pPr algn="ctr" rtl="1"/>
            <a:r>
              <a:rPr lang="ar-SA" sz="6000" b="1" dirty="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 أُوصِيكُمْ وَنَفْسِي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بِتَقْوَى اللهِ </a:t>
            </a:r>
            <a:r>
              <a:rPr lang="ar-SA" sz="6000" b="1" dirty="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تَعَالَى؛ </a:t>
            </a:r>
            <a:endParaRPr lang="en-US" sz="6000" b="1" dirty="0" smtClean="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فَمَنِ </a:t>
            </a:r>
            <a:r>
              <a:rPr lang="ar-SA" sz="6000" b="1" dirty="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اتَّقَى اللهَ</a:t>
            </a:r>
            <a:r>
              <a:rPr lang="ar-SA" sz="6000" b="1" dirty="0" smtClean="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وَقَاهُ وَنَصَرَهُ وَكَفَاهُ</a:t>
            </a:r>
          </a:p>
        </p:txBody>
      </p:sp>
      <p:sp>
        <p:nvSpPr>
          <p:cNvPr id="5" name="TextBox 4"/>
          <p:cNvSpPr txBox="1"/>
          <p:nvPr/>
        </p:nvSpPr>
        <p:spPr>
          <a:xfrm>
            <a:off x="381000" y="2971800"/>
            <a:ext cx="8305800" cy="3662541"/>
          </a:xfrm>
          <a:prstGeom prst="rect">
            <a:avLst/>
          </a:prstGeom>
          <a:solidFill>
            <a:schemeClr val="bg1">
              <a:alpha val="49000"/>
            </a:schemeClr>
          </a:solidFill>
          <a:ln w="9525">
            <a:noFill/>
          </a:ln>
        </p:spPr>
        <p:txBody>
          <a:bodyPr wrap="square">
            <a:spAutoFit/>
          </a:bodyPr>
          <a:lstStyle/>
          <a:p>
            <a:pPr algn="ctr" fontAlgn="auto">
              <a:spcBef>
                <a:spcPts val="0"/>
              </a:spcBef>
              <a:spcAft>
                <a:spcPts val="0"/>
              </a:spcAft>
              <a:defRPr/>
            </a:pP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mewasiatkan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saya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tuan-tuan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a:t>
            </a:r>
            <a:r>
              <a:rPr lang="es-E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endParaRPr lang="es-ES" sz="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Sesiapa</a:t>
            </a:r>
            <a:r>
              <a:rPr lang="es-ES" sz="3200" b="1" dirty="0">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3200" b="1" dirty="0" err="1">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3200" b="1" dirty="0">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pasti</a:t>
            </a:r>
            <a:r>
              <a:rPr lang="es-ES" sz="3200" b="1" dirty="0">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memeliharanya</a:t>
            </a:r>
            <a:r>
              <a:rPr lang="es-ES" sz="3200" b="1" dirty="0">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memberi</a:t>
            </a:r>
            <a:r>
              <a:rPr lang="es-ES" sz="3200" b="1" dirty="0">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pertolongan</a:t>
            </a:r>
            <a:r>
              <a:rPr lang="es-ES" sz="3200" b="1" dirty="0">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s-ES" sz="3200" b="1" dirty="0">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kecukupan</a:t>
            </a:r>
            <a:r>
              <a:rPr lang="es-ES" sz="3200" b="1" dirty="0">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smtClean="0">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untuknya</a:t>
            </a:r>
            <a:r>
              <a:rPr lang="es-ES" sz="3200" b="1" dirty="0" smtClean="0">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200" b="1" dirty="0" smtClean="0">
              <a:ln w="19050" cmpd="sng">
                <a:solidFill>
                  <a:schemeClr val="tx1"/>
                </a:solidFill>
                <a:prstDash val="solid"/>
              </a:ln>
              <a:solidFill>
                <a:schemeClr val="tx2">
                  <a:lumMod val="40000"/>
                  <a:lumOff val="60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1600200" y="685800"/>
            <a:ext cx="6172200" cy="1066800"/>
          </a:xfrm>
          <a:prstGeom prst="rect">
            <a:avLst/>
          </a:prstGeom>
          <a:noFill/>
        </p:spPr>
        <p:txBody>
          <a:bodyPr wrap="square" lIns="91440" tIns="45720" rIns="91440" bIns="45720">
            <a:prstTxWarp prst="textDeflate">
              <a:avLst/>
            </a:prstTxWarp>
            <a:spAutoFit/>
          </a:bodyPr>
          <a:lstStyle/>
          <a:p>
            <a:pPr algn="ct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Tajuk</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Khutbah </a:t>
            </a: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Hari</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a:t>
            </a: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Ini</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a:t>
            </a:r>
            <a:endParaRPr lang="en-US" sz="48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endParaRPr>
          </a:p>
        </p:txBody>
      </p:sp>
      <p:sp>
        <p:nvSpPr>
          <p:cNvPr id="3" name="Rectangle 2"/>
          <p:cNvSpPr/>
          <p:nvPr/>
        </p:nvSpPr>
        <p:spPr>
          <a:xfrm>
            <a:off x="3124200" y="1847671"/>
            <a:ext cx="3124200" cy="1200329"/>
          </a:xfrm>
          <a:prstGeom prst="rect">
            <a:avLst/>
          </a:prstGeom>
          <a:solidFill>
            <a:srgbClr val="002060">
              <a:alpha val="77000"/>
            </a:srgbClr>
          </a:solid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smtClean="0">
                <a:ln w="11430"/>
                <a:solidFill>
                  <a:srgbClr val="F8F8F8"/>
                </a:solidFill>
                <a:effectLst>
                  <a:outerShdw blurRad="25400" algn="tl" rotWithShape="0">
                    <a:srgbClr val="000000">
                      <a:alpha val="43000"/>
                    </a:srgbClr>
                  </a:outerShdw>
                </a:effectLst>
              </a:rPr>
              <a:t>02 September 2022</a:t>
            </a:r>
          </a:p>
          <a:p>
            <a:pPr algn="ctr"/>
            <a:r>
              <a:rPr lang="fi-FI" sz="2400" b="1" i="1" spc="150" dirty="0" smtClean="0">
                <a:ln w="11430"/>
                <a:solidFill>
                  <a:srgbClr val="FFFF00"/>
                </a:solidFill>
                <a:effectLst>
                  <a:outerShdw blurRad="25400" algn="tl" rotWithShape="0">
                    <a:srgbClr val="000000">
                      <a:alpha val="43000"/>
                    </a:srgbClr>
                  </a:outerShdw>
                </a:effectLst>
                <a:latin typeface="AR BERKLEY" pitchFamily="2" charset="0"/>
              </a:rPr>
              <a:t>Bersamaan</a:t>
            </a:r>
            <a:endParaRPr lang="fi-FI" sz="2400" b="1" i="1" spc="150" dirty="0">
              <a:ln w="11430"/>
              <a:solidFill>
                <a:srgbClr val="FFFF00"/>
              </a:solidFill>
              <a:effectLst>
                <a:outerShdw blurRad="25400" algn="tl" rotWithShape="0">
                  <a:srgbClr val="000000">
                    <a:alpha val="43000"/>
                  </a:srgbClr>
                </a:outerShdw>
              </a:effectLst>
              <a:latin typeface="AR BERKLEY" pitchFamily="2" charset="0"/>
            </a:endParaRPr>
          </a:p>
          <a:p>
            <a:pPr algn="ctr"/>
            <a:r>
              <a:rPr lang="fi-FI" sz="2400" b="1" spc="150" dirty="0" smtClean="0">
                <a:ln w="11430"/>
                <a:solidFill>
                  <a:srgbClr val="F8F8F8"/>
                </a:solidFill>
                <a:effectLst>
                  <a:outerShdw blurRad="25400" algn="tl" rotWithShape="0">
                    <a:srgbClr val="000000">
                      <a:alpha val="43000"/>
                    </a:srgbClr>
                  </a:outerShdw>
                </a:effectLst>
              </a:rPr>
              <a:t>05 Safar 1444</a:t>
            </a:r>
            <a:endParaRPr lang="fi-FI" sz="24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1143000" y="3515142"/>
            <a:ext cx="6934200" cy="2123658"/>
          </a:xfrm>
          <a:prstGeom prst="rect">
            <a:avLst/>
          </a:prstGeom>
          <a:noFill/>
          <a:scene3d>
            <a:camera prst="perspectiveAbove"/>
            <a:lightRig rig="threePt" dir="t"/>
          </a:scene3d>
        </p:spPr>
        <p:txBody>
          <a:bodyPr wrap="square" lIns="91440" tIns="45720" rIns="91440" bIns="4572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fi-FI" sz="6600" b="1" spc="50" dirty="0" smtClean="0">
                <a:ln w="19050">
                  <a:solidFill>
                    <a:schemeClr val="bg1"/>
                  </a:solidFill>
                </a:ln>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Berlin Sans FB Demi" panose="020E0802020502020306" pitchFamily="34" charset="0"/>
              </a:rPr>
              <a:t>Kunci Pembuka Rezeki </a:t>
            </a:r>
            <a:endParaRPr lang="fi-FI" sz="6600" b="1" spc="50" dirty="0">
              <a:ln w="19050">
                <a:solidFill>
                  <a:schemeClr val="bg1"/>
                </a:solidFill>
              </a:ln>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Berlin Sans FB Demi" panose="020E0802020502020306" pitchFamily="34" charset="0"/>
            </a:endParaRP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urved Left Arrow 2"/>
          <p:cNvSpPr/>
          <p:nvPr/>
        </p:nvSpPr>
        <p:spPr>
          <a:xfrm rot="21072939">
            <a:off x="7148088" y="643708"/>
            <a:ext cx="1652874" cy="2061573"/>
          </a:xfrm>
          <a:prstGeom prst="curvedLeftArrow">
            <a:avLst>
              <a:gd name="adj1" fmla="val 20195"/>
              <a:gd name="adj2" fmla="val 20195"/>
              <a:gd name="adj3" fmla="val 2076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 name="Curved Right Arrow 1"/>
          <p:cNvSpPr/>
          <p:nvPr/>
        </p:nvSpPr>
        <p:spPr>
          <a:xfrm>
            <a:off x="276225" y="990600"/>
            <a:ext cx="942975" cy="38862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1318260" y="1819120"/>
            <a:ext cx="5929789" cy="2082322"/>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ln w="1905"/>
                <a:solidFill>
                  <a:schemeClr val="accent5">
                    <a:lumMod val="50000"/>
                  </a:schemeClr>
                </a:solidFill>
                <a:effectLst>
                  <a:innerShdw blurRad="69850" dist="43180" dir="5400000">
                    <a:srgbClr val="000000">
                      <a:alpha val="65000"/>
                    </a:srgbClr>
                  </a:innerShdw>
                </a:effectLst>
              </a:rPr>
              <a:t>Ia</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datang</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dalam</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bentuk</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pemakanan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dan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kesihatan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untuk</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tubuh</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badan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kecerdasan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untuk</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pemikiran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atau</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ketenangan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pada</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kejiwaan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dan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seribu</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satu</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macam</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keperluan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dan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kehendak</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hidup</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insan</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4" name="Rounded Rectangle 3"/>
          <p:cNvSpPr/>
          <p:nvPr/>
        </p:nvSpPr>
        <p:spPr>
          <a:xfrm>
            <a:off x="3048000" y="457200"/>
            <a:ext cx="4038600" cy="8763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chemeClr val="accent5">
                    <a:lumMod val="50000"/>
                  </a:schemeClr>
                </a:solidFill>
                <a:effectLst>
                  <a:innerShdw blurRad="69850" dist="43180" dir="5400000">
                    <a:srgbClr val="000000">
                      <a:alpha val="65000"/>
                    </a:srgbClr>
                  </a:innerShdw>
                </a:effectLst>
              </a:rPr>
              <a:t>Bahagian </a:t>
            </a:r>
            <a:r>
              <a:rPr lang="sv-SE" sz="2400" b="1" dirty="0">
                <a:ln w="1905"/>
                <a:solidFill>
                  <a:schemeClr val="accent5">
                    <a:lumMod val="50000"/>
                  </a:schemeClr>
                </a:solidFill>
                <a:effectLst>
                  <a:innerShdw blurRad="69850" dist="43180" dir="5400000">
                    <a:srgbClr val="000000">
                      <a:alpha val="65000"/>
                    </a:srgbClr>
                  </a:innerShdw>
                </a:effectLst>
              </a:rPr>
              <a:t>agihan Allah kepada setiap hambaNya</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10" name="Rounded Rectangle 9"/>
          <p:cNvSpPr/>
          <p:nvPr/>
        </p:nvSpPr>
        <p:spPr>
          <a:xfrm>
            <a:off x="1219200" y="4343400"/>
            <a:ext cx="3978593" cy="8763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smtClean="0">
                <a:ln w="1905"/>
                <a:solidFill>
                  <a:schemeClr val="accent5">
                    <a:lumMod val="50000"/>
                  </a:schemeClr>
                </a:solidFill>
                <a:effectLst>
                  <a:innerShdw blurRad="69850" dist="43180" dir="5400000">
                    <a:srgbClr val="000000">
                      <a:alpha val="65000"/>
                    </a:srgbClr>
                  </a:innerShdw>
                </a:effectLst>
              </a:rPr>
              <a:t>Hanyalah </a:t>
            </a:r>
            <a:r>
              <a:rPr lang="fi-FI" sz="2400" b="1" dirty="0">
                <a:ln w="1905"/>
                <a:solidFill>
                  <a:schemeClr val="accent5">
                    <a:lumMod val="50000"/>
                  </a:schemeClr>
                </a:solidFill>
                <a:effectLst>
                  <a:innerShdw blurRad="69850" dist="43180" dir="5400000">
                    <a:srgbClr val="000000">
                      <a:alpha val="65000"/>
                    </a:srgbClr>
                  </a:innerShdw>
                </a:effectLst>
              </a:rPr>
              <a:t>dengan ketentuan Allah semata-mata</a:t>
            </a:r>
            <a:endParaRPr lang="sv-SE" sz="2400" b="1" dirty="0">
              <a:ln w="1905"/>
              <a:solidFill>
                <a:schemeClr val="accent5">
                  <a:lumMod val="50000"/>
                </a:schemeClr>
              </a:solidFill>
              <a:effectLst>
                <a:innerShdw blurRad="69850" dist="43180" dir="5400000">
                  <a:srgbClr val="000000">
                    <a:alpha val="65000"/>
                  </a:srgbClr>
                </a:innerShdw>
              </a:effectLst>
            </a:endParaRPr>
          </a:p>
        </p:txBody>
      </p:sp>
      <p:sp>
        <p:nvSpPr>
          <p:cNvPr id="6" name="Pentagon 5"/>
          <p:cNvSpPr/>
          <p:nvPr/>
        </p:nvSpPr>
        <p:spPr>
          <a:xfrm>
            <a:off x="609600" y="533400"/>
            <a:ext cx="2362200" cy="685800"/>
          </a:xfrm>
          <a:prstGeom prst="homePlate">
            <a:avLst/>
          </a:prstGeom>
          <a:effectLst>
            <a:innerShdw blurRad="114300">
              <a:prstClr val="black"/>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REZEKI</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p:txBody>
      </p:sp>
      <p:sp>
        <p:nvSpPr>
          <p:cNvPr id="11" name="Rounded Rectangle 10"/>
          <p:cNvSpPr/>
          <p:nvPr/>
        </p:nvSpPr>
        <p:spPr>
          <a:xfrm>
            <a:off x="762000" y="5562600"/>
            <a:ext cx="7634288" cy="1043942"/>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ln w="1905"/>
                <a:solidFill>
                  <a:schemeClr val="accent5">
                    <a:lumMod val="50000"/>
                  </a:schemeClr>
                </a:solidFill>
                <a:effectLst>
                  <a:innerShdw blurRad="69850" dist="43180" dir="5400000">
                    <a:srgbClr val="000000">
                      <a:alpha val="65000"/>
                    </a:srgbClr>
                  </a:innerShdw>
                </a:effectLst>
              </a:rPr>
              <a:t>Manusia</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tidak</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akan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mati</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selama</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belum</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lengkap</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menerima</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semua</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rezeki</a:t>
            </a:r>
            <a:r>
              <a:rPr lang="en-US" sz="2400" b="1" dirty="0">
                <a:ln w="1905"/>
                <a:solidFill>
                  <a:schemeClr val="accent5">
                    <a:lumMod val="50000"/>
                  </a:schemeClr>
                </a:solidFill>
                <a:effectLst>
                  <a:innerShdw blurRad="69850" dist="43180" dir="5400000">
                    <a:srgbClr val="000000">
                      <a:alpha val="65000"/>
                    </a:srgbClr>
                  </a:innerShdw>
                </a:effectLst>
              </a:rPr>
              <a:t> yang </a:t>
            </a:r>
            <a:r>
              <a:rPr lang="en-US" sz="2400" b="1" dirty="0" err="1">
                <a:ln w="1905"/>
                <a:solidFill>
                  <a:schemeClr val="accent5">
                    <a:lumMod val="50000"/>
                  </a:schemeClr>
                </a:solidFill>
                <a:effectLst>
                  <a:innerShdw blurRad="69850" dist="43180" dir="5400000">
                    <a:srgbClr val="000000">
                      <a:alpha val="65000"/>
                    </a:srgbClr>
                  </a:innerShdw>
                </a:effectLst>
              </a:rPr>
              <a:t>ditentukan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Tuhan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untuknya</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12" name="Bent Arrow 11"/>
          <p:cNvSpPr/>
          <p:nvPr/>
        </p:nvSpPr>
        <p:spPr>
          <a:xfrm rot="5400000">
            <a:off x="5723437" y="4123237"/>
            <a:ext cx="838200" cy="1888126"/>
          </a:xfrm>
          <a:prstGeom prst="ben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8298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952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Curved Right Arrow 7"/>
          <p:cNvSpPr/>
          <p:nvPr/>
        </p:nvSpPr>
        <p:spPr>
          <a:xfrm>
            <a:off x="457200" y="533400"/>
            <a:ext cx="1143000" cy="191262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 name="Plaque 5"/>
          <p:cNvSpPr/>
          <p:nvPr/>
        </p:nvSpPr>
        <p:spPr>
          <a:xfrm>
            <a:off x="1371600" y="228600"/>
            <a:ext cx="6629400" cy="899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Antara pedoman al-Quran tentang kunci pembuka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rezeki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ounded Rectangle 8"/>
          <p:cNvSpPr/>
          <p:nvPr/>
        </p:nvSpPr>
        <p:spPr>
          <a:xfrm>
            <a:off x="2437923" y="2286000"/>
            <a:ext cx="4359593" cy="92583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w="1905"/>
                <a:solidFill>
                  <a:srgbClr val="C00000"/>
                </a:solidFill>
                <a:effectLst>
                  <a:innerShdw blurRad="69850" dist="43180" dir="5400000">
                    <a:srgbClr val="000000">
                      <a:alpha val="65000"/>
                    </a:srgbClr>
                  </a:innerShdw>
                </a:effectLst>
              </a:rPr>
              <a:t>Ketaqwaan</a:t>
            </a:r>
            <a:endParaRPr lang="en-US" sz="32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1535430" y="19050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696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12409741</TotalTime>
  <Words>1380</Words>
  <Application>Microsoft Office PowerPoint</Application>
  <PresentationFormat>On-screen Show (4:3)</PresentationFormat>
  <Paragraphs>164</Paragraphs>
  <Slides>45</Slides>
  <Notes>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45</vt:i4>
      </vt:variant>
    </vt:vector>
  </HeadingPairs>
  <TitlesOfParts>
    <vt:vector size="64" baseType="lpstr">
      <vt:lpstr>Arial Unicode MS</vt:lpstr>
      <vt:lpstr>Agency FB</vt:lpstr>
      <vt:lpstr>Aharoni</vt:lpstr>
      <vt:lpstr>AR BERKLEY</vt:lpstr>
      <vt:lpstr>AR JULIAN</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653</cp:revision>
  <dcterms:created xsi:type="dcterms:W3CDTF">2017-12-24T04:47:57Z</dcterms:created>
  <dcterms:modified xsi:type="dcterms:W3CDTF">2022-08-31T18:59:00Z</dcterms:modified>
</cp:coreProperties>
</file>